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57" r:id="rId3"/>
    <p:sldId id="258" r:id="rId4"/>
    <p:sldId id="259" r:id="rId5"/>
    <p:sldId id="260" r:id="rId6"/>
    <p:sldId id="265" r:id="rId7"/>
    <p:sldId id="261" r:id="rId8"/>
    <p:sldId id="262" r:id="rId9"/>
    <p:sldId id="263" r:id="rId10"/>
    <p:sldId id="264" r:id="rId11"/>
    <p:sldId id="267" r:id="rId12"/>
    <p:sldId id="268" r:id="rId13"/>
    <p:sldId id="271" r:id="rId14"/>
    <p:sldId id="272"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p:restoredTop sz="94650"/>
  </p:normalViewPr>
  <p:slideViewPr>
    <p:cSldViewPr snapToGrid="0" snapToObjects="1">
      <p:cViewPr varScale="1">
        <p:scale>
          <a:sx n="120" d="100"/>
          <a:sy n="120"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61DD0-0F9B-414C-94A8-17BC75BDAD3A}"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D0671-4B2E-684C-95E7-F42076D6D2DF}" type="slidenum">
              <a:rPr lang="en-US" smtClean="0"/>
              <a:t>‹#›</a:t>
            </a:fld>
            <a:endParaRPr lang="en-US"/>
          </a:p>
        </p:txBody>
      </p:sp>
    </p:spTree>
    <p:extLst>
      <p:ext uri="{BB962C8B-B14F-4D97-AF65-F5344CB8AC3E}">
        <p14:creationId xmlns:p14="http://schemas.microsoft.com/office/powerpoint/2010/main" val="26715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D0671-4B2E-684C-95E7-F42076D6D2DF}" type="slidenum">
              <a:rPr lang="en-US" smtClean="0"/>
              <a:t>9</a:t>
            </a:fld>
            <a:endParaRPr lang="en-US"/>
          </a:p>
        </p:txBody>
      </p:sp>
    </p:spTree>
    <p:extLst>
      <p:ext uri="{BB962C8B-B14F-4D97-AF65-F5344CB8AC3E}">
        <p14:creationId xmlns:p14="http://schemas.microsoft.com/office/powerpoint/2010/main" val="32183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25281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18906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50856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1BDB-5A0B-484D-8B52-6C2FF81F1489}"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12469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61BDB-5A0B-484D-8B52-6C2FF81F1489}"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284370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61BDB-5A0B-484D-8B52-6C2FF81F1489}" type="datetimeFigureOut">
              <a:rPr lang="en-US" smtClean="0"/>
              <a:t>8/6/20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371633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61BDB-5A0B-484D-8B52-6C2FF81F1489}" type="datetimeFigureOut">
              <a:rPr lang="en-US" smtClean="0"/>
              <a:t>8/6/20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310131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61BDB-5A0B-484D-8B52-6C2FF81F1489}" type="datetimeFigureOut">
              <a:rPr lang="en-US" smtClean="0"/>
              <a:t>8/6/20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19138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61BDB-5A0B-484D-8B52-6C2FF81F1489}" type="datetimeFigureOut">
              <a:rPr lang="en-US" smtClean="0"/>
              <a:t>8/6/20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81847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61BDB-5A0B-484D-8B52-6C2FF81F1489}" type="datetimeFigureOut">
              <a:rPr lang="en-US" smtClean="0"/>
              <a:t>8/6/20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40280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61BDB-5A0B-484D-8B52-6C2FF81F1489}" type="datetimeFigureOut">
              <a:rPr lang="en-US" smtClean="0"/>
              <a:t>8/6/20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24CF-3507-4542-929D-E34B2BF8942C}" type="slidenum">
              <a:rPr lang="en-US" smtClean="0"/>
              <a:t>‹#›</a:t>
            </a:fld>
            <a:endParaRPr lang="en-US"/>
          </a:p>
        </p:txBody>
      </p:sp>
    </p:spTree>
    <p:extLst>
      <p:ext uri="{BB962C8B-B14F-4D97-AF65-F5344CB8AC3E}">
        <p14:creationId xmlns:p14="http://schemas.microsoft.com/office/powerpoint/2010/main" val="1293605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61BDB-5A0B-484D-8B52-6C2FF81F1489}" type="datetimeFigureOut">
              <a:rPr lang="en-US" smtClean="0"/>
              <a:t>8/6/20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824CF-3507-4542-929D-E34B2BF8942C}" type="slidenum">
              <a:rPr lang="en-US" smtClean="0"/>
              <a:t>‹#›</a:t>
            </a:fld>
            <a:endParaRPr lang="en-US"/>
          </a:p>
        </p:txBody>
      </p:sp>
    </p:spTree>
    <p:extLst>
      <p:ext uri="{BB962C8B-B14F-4D97-AF65-F5344CB8AC3E}">
        <p14:creationId xmlns:p14="http://schemas.microsoft.com/office/powerpoint/2010/main" val="67118594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pngimg.com/download/38182"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D518-5252-8F4B-A707-73B86F0D2892}"/>
              </a:ext>
            </a:extLst>
          </p:cNvPr>
          <p:cNvSpPr>
            <a:spLocks noGrp="1"/>
          </p:cNvSpPr>
          <p:nvPr>
            <p:ph type="ctrTitle"/>
          </p:nvPr>
        </p:nvSpPr>
        <p:spPr>
          <a:xfrm>
            <a:off x="1524000" y="632505"/>
            <a:ext cx="9144000" cy="2387600"/>
          </a:xfrm>
        </p:spPr>
        <p:txBody>
          <a:bodyPr>
            <a:normAutofit/>
          </a:bodyPr>
          <a:lstStyle/>
          <a:p>
            <a:r>
              <a:rPr lang="en-US" sz="3600" b="1" dirty="0">
                <a:latin typeface="+mn-lt"/>
              </a:rPr>
              <a:t>IST 736 TEXT MINING</a:t>
            </a:r>
            <a:br>
              <a:rPr lang="en-US" sz="4000" b="1" dirty="0">
                <a:latin typeface="+mn-lt"/>
              </a:rPr>
            </a:br>
            <a:r>
              <a:rPr lang="en-US" b="1" dirty="0">
                <a:latin typeface="+mn-lt"/>
              </a:rPr>
              <a:t>DRUG REVIEWS ANALYSIS</a:t>
            </a:r>
          </a:p>
        </p:txBody>
      </p:sp>
      <p:sp>
        <p:nvSpPr>
          <p:cNvPr id="3" name="Subtitle 2">
            <a:extLst>
              <a:ext uri="{FF2B5EF4-FFF2-40B4-BE49-F238E27FC236}">
                <a16:creationId xmlns:a16="http://schemas.microsoft.com/office/drawing/2014/main" id="{D0297177-26CF-504B-84F9-3B937A991997}"/>
              </a:ext>
            </a:extLst>
          </p:cNvPr>
          <p:cNvSpPr>
            <a:spLocks noGrp="1"/>
          </p:cNvSpPr>
          <p:nvPr>
            <p:ph type="subTitle" idx="1"/>
          </p:nvPr>
        </p:nvSpPr>
        <p:spPr>
          <a:xfrm>
            <a:off x="1524000" y="3242809"/>
            <a:ext cx="9144000" cy="2287133"/>
          </a:xfrm>
        </p:spPr>
        <p:txBody>
          <a:bodyPr>
            <a:normAutofit fontScale="92500" lnSpcReduction="20000"/>
          </a:bodyPr>
          <a:lstStyle/>
          <a:p>
            <a:r>
              <a:rPr lang="en-US" sz="3000" b="1" dirty="0"/>
              <a:t>Professor: Bei Yu</a:t>
            </a:r>
          </a:p>
          <a:p>
            <a:endParaRPr lang="en-US" b="1" dirty="0">
              <a:latin typeface="+mj-lt"/>
            </a:endParaRPr>
          </a:p>
          <a:p>
            <a:r>
              <a:rPr lang="en-US" b="1" dirty="0">
                <a:latin typeface="+mj-lt"/>
              </a:rPr>
              <a:t>By</a:t>
            </a:r>
          </a:p>
          <a:p>
            <a:r>
              <a:rPr lang="en-US" b="1" dirty="0">
                <a:latin typeface="+mj-lt"/>
              </a:rPr>
              <a:t>Akshay Bhala</a:t>
            </a:r>
          </a:p>
          <a:p>
            <a:r>
              <a:rPr lang="en-US" b="1" dirty="0">
                <a:latin typeface="+mj-lt"/>
              </a:rPr>
              <a:t>Sharvil Turbadkar</a:t>
            </a:r>
          </a:p>
          <a:p>
            <a:r>
              <a:rPr lang="en-US" b="1" dirty="0">
                <a:latin typeface="+mj-lt"/>
              </a:rPr>
              <a:t>Yeswanth Reddy Velapalem</a:t>
            </a:r>
          </a:p>
        </p:txBody>
      </p:sp>
    </p:spTree>
    <p:extLst>
      <p:ext uri="{BB962C8B-B14F-4D97-AF65-F5344CB8AC3E}">
        <p14:creationId xmlns:p14="http://schemas.microsoft.com/office/powerpoint/2010/main" val="271496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68B7-74EA-EB45-A0C0-16508C917EE9}"/>
              </a:ext>
            </a:extLst>
          </p:cNvPr>
          <p:cNvSpPr>
            <a:spLocks noGrp="1"/>
          </p:cNvSpPr>
          <p:nvPr>
            <p:ph type="title"/>
          </p:nvPr>
        </p:nvSpPr>
        <p:spPr/>
        <p:txBody>
          <a:bodyPr>
            <a:normAutofit/>
          </a:bodyPr>
          <a:lstStyle/>
          <a:p>
            <a:r>
              <a:rPr lang="en-US" b="1" dirty="0"/>
              <a:t>Most Important features</a:t>
            </a:r>
            <a:br>
              <a:rPr lang="en-US" b="1" dirty="0"/>
            </a:br>
            <a:r>
              <a:rPr lang="en-US" sz="2000" dirty="0"/>
              <a:t>Along with Precision, Recall, F1 score we can also look at important features learnt by the model which helps in improving model </a:t>
            </a:r>
            <a:r>
              <a:rPr lang="en-US" sz="1800" dirty="0"/>
              <a:t>performance.</a:t>
            </a:r>
            <a:endParaRPr lang="en-US" b="1" dirty="0"/>
          </a:p>
        </p:txBody>
      </p:sp>
      <p:graphicFrame>
        <p:nvGraphicFramePr>
          <p:cNvPr id="4" name="Table 4">
            <a:extLst>
              <a:ext uri="{FF2B5EF4-FFF2-40B4-BE49-F238E27FC236}">
                <a16:creationId xmlns:a16="http://schemas.microsoft.com/office/drawing/2014/main" id="{335F3854-3FD4-1840-95C3-3D35062CB21B}"/>
              </a:ext>
            </a:extLst>
          </p:cNvPr>
          <p:cNvGraphicFramePr>
            <a:graphicFrameLocks noGrp="1"/>
          </p:cNvGraphicFramePr>
          <p:nvPr>
            <p:ph idx="1"/>
            <p:extLst>
              <p:ext uri="{D42A27DB-BD31-4B8C-83A1-F6EECF244321}">
                <p14:modId xmlns:p14="http://schemas.microsoft.com/office/powerpoint/2010/main" val="4017022173"/>
              </p:ext>
            </p:extLst>
          </p:nvPr>
        </p:nvGraphicFramePr>
        <p:xfrm>
          <a:off x="838200" y="1931949"/>
          <a:ext cx="10515597" cy="4332971"/>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00463395"/>
                    </a:ext>
                  </a:extLst>
                </a:gridCol>
                <a:gridCol w="3505199">
                  <a:extLst>
                    <a:ext uri="{9D8B030D-6E8A-4147-A177-3AD203B41FA5}">
                      <a16:colId xmlns:a16="http://schemas.microsoft.com/office/drawing/2014/main" val="4184648220"/>
                    </a:ext>
                  </a:extLst>
                </a:gridCol>
                <a:gridCol w="3505199">
                  <a:extLst>
                    <a:ext uri="{9D8B030D-6E8A-4147-A177-3AD203B41FA5}">
                      <a16:colId xmlns:a16="http://schemas.microsoft.com/office/drawing/2014/main" val="1452107404"/>
                    </a:ext>
                  </a:extLst>
                </a:gridCol>
              </a:tblGrid>
              <a:tr h="471010">
                <a:tc>
                  <a:txBody>
                    <a:bodyPr/>
                    <a:lstStyle/>
                    <a:p>
                      <a:pPr algn="ctr"/>
                      <a:r>
                        <a:rPr lang="en-US" dirty="0"/>
                        <a:t>Multinomial Naïve Bayes</a:t>
                      </a:r>
                    </a:p>
                  </a:txBody>
                  <a:tcPr/>
                </a:tc>
                <a:tc>
                  <a:txBody>
                    <a:bodyPr/>
                    <a:lstStyle/>
                    <a:p>
                      <a:pPr algn="ctr"/>
                      <a:r>
                        <a:rPr lang="en-US" dirty="0"/>
                        <a:t>Bernoulli Naïve Bayes</a:t>
                      </a:r>
                    </a:p>
                  </a:txBody>
                  <a:tcPr/>
                </a:tc>
                <a:tc>
                  <a:txBody>
                    <a:bodyPr/>
                    <a:lstStyle/>
                    <a:p>
                      <a:pPr algn="ctr"/>
                      <a:r>
                        <a:rPr lang="en-US" dirty="0"/>
                        <a:t>Support Vector Machine</a:t>
                      </a:r>
                    </a:p>
                  </a:txBody>
                  <a:tcPr/>
                </a:tc>
                <a:extLst>
                  <a:ext uri="{0D108BD9-81ED-4DB2-BD59-A6C34878D82A}">
                    <a16:rowId xmlns:a16="http://schemas.microsoft.com/office/drawing/2014/main" val="1580558471"/>
                  </a:ext>
                </a:extLst>
              </a:tr>
              <a:tr h="3861961">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29961877"/>
                  </a:ext>
                </a:extLst>
              </a:tr>
            </a:tbl>
          </a:graphicData>
        </a:graphic>
      </p:graphicFrame>
      <p:pic>
        <p:nvPicPr>
          <p:cNvPr id="7" name="Picture 6" descr="A screenshot of a cell phone&#10;&#10;Description automatically generated">
            <a:extLst>
              <a:ext uri="{FF2B5EF4-FFF2-40B4-BE49-F238E27FC236}">
                <a16:creationId xmlns:a16="http://schemas.microsoft.com/office/drawing/2014/main" id="{D9675EBD-6847-1749-A154-1390CD4212C8}"/>
              </a:ext>
            </a:extLst>
          </p:cNvPr>
          <p:cNvPicPr>
            <a:picLocks noChangeAspect="1"/>
          </p:cNvPicPr>
          <p:nvPr/>
        </p:nvPicPr>
        <p:blipFill>
          <a:blip r:embed="rId2"/>
          <a:stretch>
            <a:fillRect/>
          </a:stretch>
        </p:blipFill>
        <p:spPr>
          <a:xfrm>
            <a:off x="1477482" y="2493926"/>
            <a:ext cx="2190750" cy="3683590"/>
          </a:xfrm>
          <a:prstGeom prst="rect">
            <a:avLst/>
          </a:prstGeom>
        </p:spPr>
      </p:pic>
      <p:pic>
        <p:nvPicPr>
          <p:cNvPr id="8" name="Picture 7">
            <a:extLst>
              <a:ext uri="{FF2B5EF4-FFF2-40B4-BE49-F238E27FC236}">
                <a16:creationId xmlns:a16="http://schemas.microsoft.com/office/drawing/2014/main" id="{BCA21BBB-E844-0642-8C3B-CCE9F42581E5}"/>
              </a:ext>
            </a:extLst>
          </p:cNvPr>
          <p:cNvPicPr>
            <a:picLocks noChangeAspect="1"/>
          </p:cNvPicPr>
          <p:nvPr/>
        </p:nvPicPr>
        <p:blipFill>
          <a:blip r:embed="rId3"/>
          <a:stretch>
            <a:fillRect/>
          </a:stretch>
        </p:blipFill>
        <p:spPr>
          <a:xfrm>
            <a:off x="5000194" y="2492484"/>
            <a:ext cx="2191608" cy="3685032"/>
          </a:xfrm>
          <a:prstGeom prst="rect">
            <a:avLst/>
          </a:prstGeom>
        </p:spPr>
      </p:pic>
      <p:pic>
        <p:nvPicPr>
          <p:cNvPr id="9" name="Picture 8">
            <a:extLst>
              <a:ext uri="{FF2B5EF4-FFF2-40B4-BE49-F238E27FC236}">
                <a16:creationId xmlns:a16="http://schemas.microsoft.com/office/drawing/2014/main" id="{57C3DD1B-8B78-ED4A-98F2-556953F3EC32}"/>
              </a:ext>
            </a:extLst>
          </p:cNvPr>
          <p:cNvPicPr>
            <a:picLocks noChangeAspect="1"/>
          </p:cNvPicPr>
          <p:nvPr/>
        </p:nvPicPr>
        <p:blipFill>
          <a:blip r:embed="rId4"/>
          <a:stretch>
            <a:fillRect/>
          </a:stretch>
        </p:blipFill>
        <p:spPr>
          <a:xfrm>
            <a:off x="8488144" y="2492484"/>
            <a:ext cx="2226374" cy="3683590"/>
          </a:xfrm>
          <a:prstGeom prst="rect">
            <a:avLst/>
          </a:prstGeom>
        </p:spPr>
      </p:pic>
    </p:spTree>
    <p:extLst>
      <p:ext uri="{BB962C8B-B14F-4D97-AF65-F5344CB8AC3E}">
        <p14:creationId xmlns:p14="http://schemas.microsoft.com/office/powerpoint/2010/main" val="193535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4EF7-647E-4444-8D71-49C336233AB0}"/>
              </a:ext>
            </a:extLst>
          </p:cNvPr>
          <p:cNvSpPr>
            <a:spLocks noGrp="1"/>
          </p:cNvSpPr>
          <p:nvPr>
            <p:ph type="title"/>
          </p:nvPr>
        </p:nvSpPr>
        <p:spPr>
          <a:xfrm>
            <a:off x="255181" y="4675886"/>
            <a:ext cx="5798146" cy="1608328"/>
          </a:xfrm>
        </p:spPr>
        <p:txBody>
          <a:bodyPr vert="horz" lIns="91440" tIns="45720" rIns="91440" bIns="45720" rtlCol="0">
            <a:normAutofit/>
          </a:bodyPr>
          <a:lstStyle/>
          <a:p>
            <a:r>
              <a:rPr lang="en-US" sz="4000" b="1" dirty="0"/>
              <a:t>Task 2: Sentiment Analysis </a:t>
            </a:r>
          </a:p>
        </p:txBody>
      </p:sp>
      <p:pic>
        <p:nvPicPr>
          <p:cNvPr id="5" name="Content Placeholder 4">
            <a:extLst>
              <a:ext uri="{FF2B5EF4-FFF2-40B4-BE49-F238E27FC236}">
                <a16:creationId xmlns:a16="http://schemas.microsoft.com/office/drawing/2014/main" id="{49332B44-632C-47D1-8A07-7A5843F8C409}"/>
              </a:ext>
            </a:extLst>
          </p:cNvPr>
          <p:cNvPicPr>
            <a:picLocks noChangeAspect="1"/>
          </p:cNvPicPr>
          <p:nvPr/>
        </p:nvPicPr>
        <p:blipFill rotWithShape="1">
          <a:blip r:embed="rId2"/>
          <a:srcRect b="2326"/>
          <a:stretch/>
        </p:blipFill>
        <p:spPr>
          <a:xfrm>
            <a:off x="2184401" y="749300"/>
            <a:ext cx="7823199" cy="3343043"/>
          </a:xfrm>
          <a:prstGeom prst="rect">
            <a:avLst/>
          </a:prstGeom>
        </p:spPr>
      </p:pic>
      <p:sp>
        <p:nvSpPr>
          <p:cNvPr id="16" name="Content Placeholder 15">
            <a:extLst>
              <a:ext uri="{FF2B5EF4-FFF2-40B4-BE49-F238E27FC236}">
                <a16:creationId xmlns:a16="http://schemas.microsoft.com/office/drawing/2014/main" id="{D3C9B3A3-85A4-4B27-A092-EBFEB2828A8C}"/>
              </a:ext>
            </a:extLst>
          </p:cNvPr>
          <p:cNvSpPr>
            <a:spLocks noGrp="1"/>
          </p:cNvSpPr>
          <p:nvPr>
            <p:ph idx="1"/>
          </p:nvPr>
        </p:nvSpPr>
        <p:spPr>
          <a:xfrm>
            <a:off x="5890437" y="4675886"/>
            <a:ext cx="5649289" cy="1605083"/>
          </a:xfrm>
        </p:spPr>
        <p:txBody>
          <a:bodyPr anchor="ctr">
            <a:normAutofit lnSpcReduction="10000"/>
          </a:bodyPr>
          <a:lstStyle/>
          <a:p>
            <a:pPr marL="0" indent="0" algn="just">
              <a:buNone/>
            </a:pPr>
            <a:r>
              <a:rPr lang="en-US" sz="2000" b="0" i="0" u="none" strike="noStrike" dirty="0">
                <a:effectLst/>
                <a:latin typeface="medium-content-serif-font"/>
              </a:rPr>
              <a:t>With Sentiment analysis we mine patient reviews to identify </a:t>
            </a:r>
            <a:r>
              <a:rPr lang="en-US" sz="2000" b="0" i="0" dirty="0">
                <a:effectLst/>
                <a:latin typeface="medium-content-serif-font"/>
              </a:rPr>
              <a:t>and extract subjective information in patient reviews and help build a generalized understanding </a:t>
            </a:r>
            <a:r>
              <a:rPr lang="en-US" sz="2000" dirty="0">
                <a:latin typeface="medium-content-serif-font"/>
              </a:rPr>
              <a:t>of how effective the drug performs .It </a:t>
            </a:r>
            <a:r>
              <a:rPr lang="en-US" sz="2000" b="0" i="0" dirty="0">
                <a:effectLst/>
                <a:latin typeface="medium-content-serif-font"/>
              </a:rPr>
              <a:t>understands the effectiveness and social sentiment associated with drug.</a:t>
            </a:r>
            <a:endParaRPr lang="en-US" sz="2000" dirty="0"/>
          </a:p>
        </p:txBody>
      </p:sp>
    </p:spTree>
    <p:extLst>
      <p:ext uri="{BB962C8B-B14F-4D97-AF65-F5344CB8AC3E}">
        <p14:creationId xmlns:p14="http://schemas.microsoft.com/office/powerpoint/2010/main" val="110305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evice, computer&#10;&#10;Description automatically generated">
            <a:extLst>
              <a:ext uri="{FF2B5EF4-FFF2-40B4-BE49-F238E27FC236}">
                <a16:creationId xmlns:a16="http://schemas.microsoft.com/office/drawing/2014/main" id="{9CBA3B8C-15BE-470B-9E62-91FCD183B177}"/>
              </a:ext>
            </a:extLst>
          </p:cNvPr>
          <p:cNvPicPr>
            <a:picLocks noChangeAspect="1"/>
          </p:cNvPicPr>
          <p:nvPr/>
        </p:nvPicPr>
        <p:blipFill>
          <a:blip r:embed="rId2"/>
          <a:stretch>
            <a:fillRect/>
          </a:stretch>
        </p:blipFill>
        <p:spPr>
          <a:xfrm>
            <a:off x="6953693" y="1708925"/>
            <a:ext cx="4785340" cy="2969401"/>
          </a:xfrm>
          <a:prstGeom prst="rect">
            <a:avLst/>
          </a:prstGeom>
        </p:spPr>
      </p:pic>
      <p:sp>
        <p:nvSpPr>
          <p:cNvPr id="2" name="Title 1">
            <a:extLst>
              <a:ext uri="{FF2B5EF4-FFF2-40B4-BE49-F238E27FC236}">
                <a16:creationId xmlns:a16="http://schemas.microsoft.com/office/drawing/2014/main" id="{6860AB53-378C-AB4F-811C-24D8207FC57A}"/>
              </a:ext>
            </a:extLst>
          </p:cNvPr>
          <p:cNvSpPr>
            <a:spLocks noGrp="1"/>
          </p:cNvSpPr>
          <p:nvPr>
            <p:ph type="ctrTitle"/>
          </p:nvPr>
        </p:nvSpPr>
        <p:spPr>
          <a:xfrm>
            <a:off x="410668" y="829340"/>
            <a:ext cx="6298476" cy="1123680"/>
          </a:xfrm>
        </p:spPr>
        <p:txBody>
          <a:bodyPr vert="horz" lIns="91440" tIns="45720" rIns="91440" bIns="45720" rtlCol="0" anchor="b">
            <a:normAutofit/>
          </a:bodyPr>
          <a:lstStyle/>
          <a:p>
            <a:pPr algn="l"/>
            <a:r>
              <a:rPr lang="en-US" sz="5400" b="1" kern="1200" dirty="0">
                <a:latin typeface="+mj-lt"/>
                <a:ea typeface="+mj-ea"/>
                <a:cs typeface="+mj-cs"/>
              </a:rPr>
              <a:t>Sentiment Analysis </a:t>
            </a:r>
          </a:p>
        </p:txBody>
      </p:sp>
      <p:sp>
        <p:nvSpPr>
          <p:cNvPr id="3" name="Content Placeholder 2">
            <a:extLst>
              <a:ext uri="{FF2B5EF4-FFF2-40B4-BE49-F238E27FC236}">
                <a16:creationId xmlns:a16="http://schemas.microsoft.com/office/drawing/2014/main" id="{3AA774F2-5A94-954C-AEC2-10B013C60223}"/>
              </a:ext>
            </a:extLst>
          </p:cNvPr>
          <p:cNvSpPr>
            <a:spLocks noGrp="1"/>
          </p:cNvSpPr>
          <p:nvPr>
            <p:ph type="subTitle" idx="1"/>
          </p:nvPr>
        </p:nvSpPr>
        <p:spPr>
          <a:xfrm>
            <a:off x="410667" y="1953020"/>
            <a:ext cx="6298477" cy="3276823"/>
          </a:xfrm>
        </p:spPr>
        <p:txBody>
          <a:bodyPr vert="horz" lIns="91440" tIns="45720" rIns="91440" bIns="45720" rtlCol="0" anchor="t">
            <a:normAutofit/>
          </a:bodyPr>
          <a:lstStyle/>
          <a:p>
            <a:pPr marL="0" algn="l" fontAlgn="base"/>
            <a:endParaRPr lang="en-US" sz="1800" dirty="0"/>
          </a:p>
          <a:p>
            <a:pPr marL="0" algn="just"/>
            <a:r>
              <a:rPr lang="en-US" sz="1800" dirty="0"/>
              <a:t>Our target variable is Sentiment. Our aim is to bifurcate patient ratings into their respective sentiments and then perform sentimental analysis to test how effective our classification algorithm has been. Data is heavily skewed as Positive sentiments take up 62% of the total sentiments.</a:t>
            </a:r>
          </a:p>
          <a:p>
            <a:pPr algn="just"/>
            <a:br>
              <a:rPr lang="en-US" sz="1800" dirty="0"/>
            </a:br>
            <a:r>
              <a:rPr lang="en-US" sz="2000" dirty="0"/>
              <a:t>Rating 1-4   -&gt; negative</a:t>
            </a:r>
          </a:p>
          <a:p>
            <a:pPr algn="just"/>
            <a:r>
              <a:rPr lang="en-US" sz="2000" dirty="0"/>
              <a:t>Rating 5-7   -&gt; neutral</a:t>
            </a:r>
          </a:p>
          <a:p>
            <a:pPr algn="just"/>
            <a:r>
              <a:rPr lang="en-US" sz="2000" dirty="0"/>
              <a:t>Rating 8-10 -&gt; positive</a:t>
            </a:r>
          </a:p>
          <a:p>
            <a:pPr marL="0" algn="l"/>
            <a:endParaRPr lang="en-US" sz="1400" dirty="0"/>
          </a:p>
        </p:txBody>
      </p:sp>
    </p:spTree>
    <p:extLst>
      <p:ext uri="{BB962C8B-B14F-4D97-AF65-F5344CB8AC3E}">
        <p14:creationId xmlns:p14="http://schemas.microsoft.com/office/powerpoint/2010/main" val="154752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7CA6-AB39-49A7-A403-183D92A517D3}"/>
              </a:ext>
            </a:extLst>
          </p:cNvPr>
          <p:cNvSpPr>
            <a:spLocks noGrp="1"/>
          </p:cNvSpPr>
          <p:nvPr>
            <p:ph type="title"/>
          </p:nvPr>
        </p:nvSpPr>
        <p:spPr>
          <a:xfrm>
            <a:off x="780561" y="1775636"/>
            <a:ext cx="4870633" cy="2488020"/>
          </a:xfrm>
        </p:spPr>
        <p:txBody>
          <a:bodyPr vert="horz" lIns="91440" tIns="45720" rIns="91440" bIns="45720" rtlCol="0" anchor="b">
            <a:normAutofit/>
          </a:bodyPr>
          <a:lstStyle/>
          <a:p>
            <a:pPr algn="ct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Best Performing Model Parameters:</a:t>
            </a: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(Trigrams , TF-IDF-Vectorizer , Slack Variable(C=5))</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endParaRPr lang="en-US" sz="2300" kern="1200" dirty="0">
              <a:solidFill>
                <a:srgbClr val="FFFFFF"/>
              </a:solidFill>
              <a:latin typeface="+mj-lt"/>
              <a:ea typeface="+mj-ea"/>
              <a:cs typeface="+mj-cs"/>
            </a:endParaRPr>
          </a:p>
        </p:txBody>
      </p:sp>
      <p:graphicFrame>
        <p:nvGraphicFramePr>
          <p:cNvPr id="11" name="Table 10">
            <a:extLst>
              <a:ext uri="{FF2B5EF4-FFF2-40B4-BE49-F238E27FC236}">
                <a16:creationId xmlns:a16="http://schemas.microsoft.com/office/drawing/2014/main" id="{95D4E47A-CA2B-4D37-B057-9E0DCA708612}"/>
              </a:ext>
            </a:extLst>
          </p:cNvPr>
          <p:cNvGraphicFramePr>
            <a:graphicFrameLocks noGrp="1"/>
          </p:cNvGraphicFramePr>
          <p:nvPr>
            <p:extLst>
              <p:ext uri="{D42A27DB-BD31-4B8C-83A1-F6EECF244321}">
                <p14:modId xmlns:p14="http://schemas.microsoft.com/office/powerpoint/2010/main" val="3382141240"/>
              </p:ext>
            </p:extLst>
          </p:nvPr>
        </p:nvGraphicFramePr>
        <p:xfrm>
          <a:off x="6305107" y="1460409"/>
          <a:ext cx="5402262" cy="3000148"/>
        </p:xfrm>
        <a:graphic>
          <a:graphicData uri="http://schemas.openxmlformats.org/drawingml/2006/table">
            <a:tbl>
              <a:tblPr firstRow="1" bandRow="1"/>
              <a:tblGrid>
                <a:gridCol w="1699958">
                  <a:extLst>
                    <a:ext uri="{9D8B030D-6E8A-4147-A177-3AD203B41FA5}">
                      <a16:colId xmlns:a16="http://schemas.microsoft.com/office/drawing/2014/main" val="2746949600"/>
                    </a:ext>
                  </a:extLst>
                </a:gridCol>
                <a:gridCol w="1177524">
                  <a:extLst>
                    <a:ext uri="{9D8B030D-6E8A-4147-A177-3AD203B41FA5}">
                      <a16:colId xmlns:a16="http://schemas.microsoft.com/office/drawing/2014/main" val="4277743824"/>
                    </a:ext>
                  </a:extLst>
                </a:gridCol>
                <a:gridCol w="1212434">
                  <a:extLst>
                    <a:ext uri="{9D8B030D-6E8A-4147-A177-3AD203B41FA5}">
                      <a16:colId xmlns:a16="http://schemas.microsoft.com/office/drawing/2014/main" val="4162759344"/>
                    </a:ext>
                  </a:extLst>
                </a:gridCol>
                <a:gridCol w="1312346">
                  <a:extLst>
                    <a:ext uri="{9D8B030D-6E8A-4147-A177-3AD203B41FA5}">
                      <a16:colId xmlns:a16="http://schemas.microsoft.com/office/drawing/2014/main" val="3976093386"/>
                    </a:ext>
                  </a:extLst>
                </a:gridCol>
              </a:tblGrid>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Sentiments </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Positive</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Neutral </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Negative</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0614121"/>
                  </a:ext>
                </a:extLst>
              </a:tr>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Accuracy</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91.07%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spcBef>
                          <a:spcPts val="0"/>
                        </a:spcBef>
                        <a:spcAft>
                          <a:spcPts val="0"/>
                        </a:spcAft>
                      </a:pPr>
                      <a:r>
                        <a:rPr lang="en-IN" sz="2400" b="0" i="0" u="none" strike="noStrike">
                          <a:solidFill>
                            <a:schemeClr val="tx1"/>
                          </a:solidFill>
                          <a:effectLst/>
                          <a:latin typeface="Calibri" panose="020F0502020204030204" pitchFamily="34" charset="0"/>
                        </a:rPr>
                        <a:t>61.72%</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spcBef>
                          <a:spcPts val="0"/>
                        </a:spcBef>
                        <a:spcAft>
                          <a:spcPts val="0"/>
                        </a:spcAft>
                      </a:pPr>
                      <a:r>
                        <a:rPr lang="en-IN" sz="2400" b="0" i="0" u="none" strike="noStrike">
                          <a:solidFill>
                            <a:schemeClr val="tx1"/>
                          </a:solidFill>
                          <a:effectLst/>
                          <a:latin typeface="Calibri" panose="020F0502020204030204" pitchFamily="34" charset="0"/>
                        </a:rPr>
                        <a:t>75.39%</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56877256"/>
                  </a:ext>
                </a:extLst>
              </a:tr>
              <a:tr h="750037">
                <a:tc>
                  <a:txBody>
                    <a:bodyPr/>
                    <a:lstStyle/>
                    <a:p>
                      <a:pPr algn="l" fontAlgn="b">
                        <a:spcBef>
                          <a:spcPts val="0"/>
                        </a:spcBef>
                        <a:spcAft>
                          <a:spcPts val="0"/>
                        </a:spcAft>
                      </a:pPr>
                      <a:r>
                        <a:rPr lang="en-IN" sz="2400" b="0" i="0" u="none" strike="noStrike" dirty="0">
                          <a:solidFill>
                            <a:schemeClr val="tx1"/>
                          </a:solidFill>
                          <a:effectLst/>
                          <a:latin typeface="Calibri" panose="020F0502020204030204" pitchFamily="34" charset="0"/>
                        </a:rPr>
                        <a:t>Precision</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77.97%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70.32%</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86.87%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CB7E"/>
                    </a:solidFill>
                  </a:tcPr>
                </a:tc>
                <a:extLst>
                  <a:ext uri="{0D108BD9-81ED-4DB2-BD59-A6C34878D82A}">
                    <a16:rowId xmlns:a16="http://schemas.microsoft.com/office/drawing/2014/main" val="4137341416"/>
                  </a:ext>
                </a:extLst>
              </a:tr>
              <a:tr h="750037">
                <a:tc>
                  <a:txBody>
                    <a:bodyPr/>
                    <a:lstStyle/>
                    <a:p>
                      <a:pPr algn="l" fontAlgn="b">
                        <a:spcBef>
                          <a:spcPts val="0"/>
                        </a:spcBef>
                        <a:spcAft>
                          <a:spcPts val="0"/>
                        </a:spcAft>
                      </a:pPr>
                      <a:r>
                        <a:rPr lang="en-IN" sz="2400" b="0" i="0" u="none" strike="noStrike">
                          <a:solidFill>
                            <a:schemeClr val="tx1"/>
                          </a:solidFill>
                          <a:effectLst/>
                          <a:latin typeface="Calibri" panose="020F0502020204030204" pitchFamily="34" charset="0"/>
                        </a:rPr>
                        <a:t>Recall</a:t>
                      </a:r>
                      <a:endParaRPr lang="en-IN" sz="2400" b="0" i="0" u="none" strike="noStrike">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75.39%</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61.72%</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spcBef>
                          <a:spcPts val="0"/>
                        </a:spcBef>
                        <a:spcAft>
                          <a:spcPts val="0"/>
                        </a:spcAft>
                      </a:pPr>
                      <a:r>
                        <a:rPr lang="en-IN" sz="2400" b="0" i="0" u="none" strike="noStrike" dirty="0">
                          <a:solidFill>
                            <a:schemeClr val="tx1"/>
                          </a:solidFill>
                          <a:effectLst/>
                          <a:latin typeface="Calibri" panose="020F0502020204030204" pitchFamily="34" charset="0"/>
                        </a:rPr>
                        <a:t>91.07%</a:t>
                      </a:r>
                      <a:endParaRPr lang="en-IN" sz="2400" b="0" i="0" u="none" strike="noStrike" dirty="0">
                        <a:solidFill>
                          <a:schemeClr val="tx1"/>
                        </a:solidFill>
                        <a:effectLst/>
                        <a:latin typeface="Arial" panose="020B0604020202020204" pitchFamily="34" charset="0"/>
                      </a:endParaRPr>
                    </a:p>
                  </a:txBody>
                  <a:tcPr marL="17524" marR="17524" marT="175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3245045057"/>
                  </a:ext>
                </a:extLst>
              </a:tr>
            </a:tbl>
          </a:graphicData>
        </a:graphic>
      </p:graphicFrame>
      <p:sp>
        <p:nvSpPr>
          <p:cNvPr id="3" name="TextBox 2">
            <a:extLst>
              <a:ext uri="{FF2B5EF4-FFF2-40B4-BE49-F238E27FC236}">
                <a16:creationId xmlns:a16="http://schemas.microsoft.com/office/drawing/2014/main" id="{214875AD-5DCC-EF4B-9763-A3A3C8984ADB}"/>
              </a:ext>
            </a:extLst>
          </p:cNvPr>
          <p:cNvSpPr txBox="1"/>
          <p:nvPr/>
        </p:nvSpPr>
        <p:spPr>
          <a:xfrm>
            <a:off x="674237" y="510363"/>
            <a:ext cx="6368902" cy="769441"/>
          </a:xfrm>
          <a:prstGeom prst="rect">
            <a:avLst/>
          </a:prstGeom>
          <a:noFill/>
        </p:spPr>
        <p:txBody>
          <a:bodyPr wrap="square" rtlCol="0">
            <a:spAutoFit/>
          </a:bodyPr>
          <a:lstStyle/>
          <a:p>
            <a:r>
              <a:rPr lang="en-US" sz="4400" dirty="0">
                <a:solidFill>
                  <a:srgbClr val="FFFFFF"/>
                </a:solidFill>
              </a:rPr>
              <a:t>Performance of Linear-SVC</a:t>
            </a:r>
            <a:endParaRPr lang="en-US" sz="4400" dirty="0"/>
          </a:p>
        </p:txBody>
      </p:sp>
    </p:spTree>
    <p:extLst>
      <p:ext uri="{BB962C8B-B14F-4D97-AF65-F5344CB8AC3E}">
        <p14:creationId xmlns:p14="http://schemas.microsoft.com/office/powerpoint/2010/main" val="6797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F87-0225-488F-8FA0-BA7D2B4B3AA5}"/>
              </a:ext>
            </a:extLst>
          </p:cNvPr>
          <p:cNvSpPr>
            <a:spLocks noGrp="1"/>
          </p:cNvSpPr>
          <p:nvPr>
            <p:ph type="title"/>
          </p:nvPr>
        </p:nvSpPr>
        <p:spPr>
          <a:xfrm>
            <a:off x="408226" y="1533525"/>
            <a:ext cx="3380509" cy="379095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600" b="1" dirty="0">
                <a:solidFill>
                  <a:srgbClr val="FFFFFF"/>
                </a:solidFill>
              </a:rPr>
              <a:t>Most </a:t>
            </a:r>
            <a:br>
              <a:rPr lang="en-US" sz="3600" b="1" dirty="0">
                <a:solidFill>
                  <a:srgbClr val="FFFFFF"/>
                </a:solidFill>
              </a:rPr>
            </a:br>
            <a:r>
              <a:rPr lang="en-US" sz="3600" b="1" dirty="0">
                <a:solidFill>
                  <a:srgbClr val="FFFFFF"/>
                </a:solidFill>
              </a:rPr>
              <a:t>&amp; </a:t>
            </a:r>
            <a:br>
              <a:rPr lang="en-US" sz="3600" b="1" dirty="0">
                <a:solidFill>
                  <a:srgbClr val="FFFFFF"/>
                </a:solidFill>
              </a:rPr>
            </a:br>
            <a:r>
              <a:rPr lang="en-US" sz="3600" b="1" dirty="0">
                <a:solidFill>
                  <a:srgbClr val="FFFFFF"/>
                </a:solidFill>
              </a:rPr>
              <a:t>Least Important Features </a:t>
            </a:r>
          </a:p>
        </p:txBody>
      </p:sp>
      <p:pic>
        <p:nvPicPr>
          <p:cNvPr id="5" name="Picture 4" descr="A close up of text on a white background&#10;&#10;Description automatically generated">
            <a:extLst>
              <a:ext uri="{FF2B5EF4-FFF2-40B4-BE49-F238E27FC236}">
                <a16:creationId xmlns:a16="http://schemas.microsoft.com/office/drawing/2014/main" id="{8B9AA906-B538-4E0B-9581-A04FC3A5CB92}"/>
              </a:ext>
            </a:extLst>
          </p:cNvPr>
          <p:cNvPicPr>
            <a:picLocks noChangeAspect="1"/>
          </p:cNvPicPr>
          <p:nvPr/>
        </p:nvPicPr>
        <p:blipFill rotWithShape="1">
          <a:blip r:embed="rId2"/>
          <a:srcRect t="207" b="2073"/>
          <a:stretch/>
        </p:blipFill>
        <p:spPr>
          <a:xfrm>
            <a:off x="7693025" y="1390650"/>
            <a:ext cx="3619500" cy="4076700"/>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49406DD6-F458-48A5-9F6F-3E206ED9E9BF}"/>
              </a:ext>
            </a:extLst>
          </p:cNvPr>
          <p:cNvPicPr>
            <a:picLocks noChangeAspect="1"/>
          </p:cNvPicPr>
          <p:nvPr/>
        </p:nvPicPr>
        <p:blipFill>
          <a:blip r:embed="rId3"/>
          <a:stretch>
            <a:fillRect/>
          </a:stretch>
        </p:blipFill>
        <p:spPr>
          <a:xfrm>
            <a:off x="4079875" y="1390650"/>
            <a:ext cx="3530600" cy="4076700"/>
          </a:xfrm>
          <a:prstGeom prst="rect">
            <a:avLst/>
          </a:prstGeom>
        </p:spPr>
      </p:pic>
      <p:sp>
        <p:nvSpPr>
          <p:cNvPr id="9" name="TextBox 8">
            <a:extLst>
              <a:ext uri="{FF2B5EF4-FFF2-40B4-BE49-F238E27FC236}">
                <a16:creationId xmlns:a16="http://schemas.microsoft.com/office/drawing/2014/main" id="{17A87A79-2C4E-48E8-8F57-BA9326033F3A}"/>
              </a:ext>
            </a:extLst>
          </p:cNvPr>
          <p:cNvSpPr txBox="1"/>
          <p:nvPr/>
        </p:nvSpPr>
        <p:spPr>
          <a:xfrm>
            <a:off x="4481286" y="762884"/>
            <a:ext cx="3129189" cy="375557"/>
          </a:xfrm>
          <a:prstGeom prst="rect">
            <a:avLst/>
          </a:prstGeom>
          <a:noFill/>
        </p:spPr>
        <p:txBody>
          <a:bodyPr wrap="square" rtlCol="0">
            <a:spAutoFit/>
          </a:bodyPr>
          <a:lstStyle/>
          <a:p>
            <a:r>
              <a:rPr lang="en-US" b="1" dirty="0"/>
              <a:t>Very Negative Features</a:t>
            </a:r>
            <a:endParaRPr lang="en-IN" b="1" dirty="0"/>
          </a:p>
        </p:txBody>
      </p:sp>
      <p:sp>
        <p:nvSpPr>
          <p:cNvPr id="11" name="TextBox 10">
            <a:extLst>
              <a:ext uri="{FF2B5EF4-FFF2-40B4-BE49-F238E27FC236}">
                <a16:creationId xmlns:a16="http://schemas.microsoft.com/office/drawing/2014/main" id="{F30AE26B-0C51-4A7D-82EB-E312DE7B998F}"/>
              </a:ext>
            </a:extLst>
          </p:cNvPr>
          <p:cNvSpPr txBox="1"/>
          <p:nvPr/>
        </p:nvSpPr>
        <p:spPr>
          <a:xfrm>
            <a:off x="8277857" y="742949"/>
            <a:ext cx="3129189" cy="375557"/>
          </a:xfrm>
          <a:prstGeom prst="rect">
            <a:avLst/>
          </a:prstGeom>
          <a:noFill/>
        </p:spPr>
        <p:txBody>
          <a:bodyPr wrap="square" rtlCol="0">
            <a:spAutoFit/>
          </a:bodyPr>
          <a:lstStyle/>
          <a:p>
            <a:r>
              <a:rPr lang="en-US" b="1" dirty="0"/>
              <a:t>Very Positive Features</a:t>
            </a:r>
            <a:endParaRPr lang="en-IN" b="1" dirty="0"/>
          </a:p>
        </p:txBody>
      </p:sp>
    </p:spTree>
    <p:extLst>
      <p:ext uri="{BB962C8B-B14F-4D97-AF65-F5344CB8AC3E}">
        <p14:creationId xmlns:p14="http://schemas.microsoft.com/office/powerpoint/2010/main" val="429100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461D-3084-49AD-87CB-AD6485C8D23C}"/>
              </a:ext>
            </a:extLst>
          </p:cNvPr>
          <p:cNvSpPr>
            <a:spLocks noGrp="1"/>
          </p:cNvSpPr>
          <p:nvPr>
            <p:ph type="title"/>
          </p:nvPr>
        </p:nvSpPr>
        <p:spPr/>
        <p:txBody>
          <a:bodyPr/>
          <a:lstStyle/>
          <a:p>
            <a:r>
              <a:rPr lang="en-US" b="1" dirty="0"/>
              <a:t>Error Analysis</a:t>
            </a:r>
            <a:endParaRPr lang="en-IN" b="1" dirty="0"/>
          </a:p>
        </p:txBody>
      </p:sp>
      <p:sp>
        <p:nvSpPr>
          <p:cNvPr id="3" name="Content Placeholder 2">
            <a:extLst>
              <a:ext uri="{FF2B5EF4-FFF2-40B4-BE49-F238E27FC236}">
                <a16:creationId xmlns:a16="http://schemas.microsoft.com/office/drawing/2014/main" id="{7CF0CA1F-8FB2-41EB-9450-1555E1883A3F}"/>
              </a:ext>
            </a:extLst>
          </p:cNvPr>
          <p:cNvSpPr>
            <a:spLocks noGrp="1"/>
          </p:cNvSpPr>
          <p:nvPr>
            <p:ph idx="1"/>
          </p:nvPr>
        </p:nvSpPr>
        <p:spPr/>
        <p:txBody>
          <a:bodyPr/>
          <a:lstStyle/>
          <a:p>
            <a:pPr marL="0" indent="0">
              <a:buNone/>
            </a:pPr>
            <a:r>
              <a:rPr lang="en-US" sz="1600" dirty="0"/>
              <a:t>Where reviews were negative, but prediction was positive(Examples)</a:t>
            </a:r>
          </a:p>
          <a:p>
            <a:r>
              <a:rPr lang="en-US" sz="1200" b="0" i="0" dirty="0">
                <a:effectLst/>
                <a:latin typeface="Courier New" panose="02070309020205020404" pitchFamily="49" charset="0"/>
              </a:rPr>
              <a:t>nothing you can lose at all with this pills - only your money ,even with very strict diet(Advice , Sarcasm)</a:t>
            </a:r>
          </a:p>
          <a:p>
            <a:r>
              <a:rPr lang="en-IN" sz="1200" dirty="0">
                <a:latin typeface="Courier New" panose="02070309020205020404" pitchFamily="49" charset="0"/>
              </a:rPr>
              <a:t>no relief worthless(Oxymoron)</a:t>
            </a:r>
          </a:p>
          <a:p>
            <a:r>
              <a:rPr lang="en-US" sz="1200" dirty="0">
                <a:latin typeface="Courier New" panose="02070309020205020404" pitchFamily="49" charset="0"/>
              </a:rPr>
              <a:t>it is December took pill in early August 2016(Sentences with no structure ,implicit meanings)</a:t>
            </a:r>
          </a:p>
          <a:p>
            <a:pPr marL="0" indent="0">
              <a:buNone/>
            </a:pPr>
            <a:r>
              <a:rPr lang="en-US" sz="1600" dirty="0"/>
              <a:t>Linguistic Patterns(Advices , Sarcastic Comments ,Oxymorons)</a:t>
            </a:r>
          </a:p>
          <a:p>
            <a:pPr marL="0" indent="0">
              <a:buNone/>
            </a:pPr>
            <a:r>
              <a:rPr lang="en-US" sz="1600" dirty="0"/>
              <a:t>Where reviews were positive, but prediction was negative(Examples)</a:t>
            </a:r>
          </a:p>
          <a:p>
            <a:pPr marL="0" indent="0">
              <a:buNone/>
            </a:pPr>
            <a:r>
              <a:rPr lang="en-US" sz="1100" b="0" i="0" dirty="0">
                <a:effectLst/>
                <a:latin typeface="Courier New" panose="02070309020205020404" pitchFamily="49" charset="0"/>
              </a:rPr>
              <a:t>"Zyprexa has given me my life back in 4 weeks! I have the worst panic attacks and chronic nausea ever!! I have been on every medication under the sun with no relief, if not worse nausea because of the side effects of all the medications. I was on </a:t>
            </a:r>
            <a:r>
              <a:rPr lang="en-US" sz="1100" b="0" i="0" dirty="0" err="1">
                <a:effectLst/>
                <a:latin typeface="Courier New" panose="02070309020205020404" pitchFamily="49" charset="0"/>
              </a:rPr>
              <a:t>Klonopin</a:t>
            </a:r>
            <a:r>
              <a:rPr lang="en-US" sz="1100" b="0" i="0" dirty="0">
                <a:effectLst/>
                <a:latin typeface="Courier New" panose="02070309020205020404" pitchFamily="49" charset="0"/>
              </a:rPr>
              <a:t>, propranolol, hydroxyzine, and </a:t>
            </a:r>
            <a:r>
              <a:rPr lang="en-US" sz="1100" b="0" i="0" dirty="0" err="1">
                <a:effectLst/>
                <a:latin typeface="Courier New" panose="02070309020205020404" pitchFamily="49" charset="0"/>
              </a:rPr>
              <a:t>zofran</a:t>
            </a:r>
            <a:r>
              <a:rPr lang="en-US" sz="1100" b="0" i="0" dirty="0">
                <a:effectLst/>
                <a:latin typeface="Courier New" panose="02070309020205020404" pitchFamily="49" charset="0"/>
              </a:rPr>
              <a:t> every single day and I was still having really bad nausea and panic attacks so bad, I could not leave my house. Dr. prescribed Zyprexa 5mg and after 3 days, I started eating again. I have already gained 2 </a:t>
            </a:r>
            <a:r>
              <a:rPr lang="en-US" sz="1100" b="0" i="0" dirty="0" err="1">
                <a:effectLst/>
                <a:latin typeface="Courier New" panose="02070309020205020404" pitchFamily="49" charset="0"/>
              </a:rPr>
              <a:t>lbs</a:t>
            </a:r>
            <a:r>
              <a:rPr lang="en-US" sz="1100" b="0" i="0" dirty="0">
                <a:effectLst/>
                <a:latin typeface="Courier New" panose="02070309020205020404" pitchFamily="49" charset="0"/>
              </a:rPr>
              <a:t> but I needed to because I was so nauseated I </a:t>
            </a:r>
            <a:r>
              <a:rPr lang="en-US" sz="1100" b="0" i="0" dirty="0" err="1">
                <a:effectLst/>
                <a:latin typeface="Courier New" panose="02070309020205020404" pitchFamily="49" charset="0"/>
              </a:rPr>
              <a:t>couldn</a:t>
            </a:r>
            <a:r>
              <a:rPr lang="en-US" sz="1100" b="0" i="0" dirty="0">
                <a:effectLst/>
                <a:latin typeface="Courier New" panose="02070309020205020404" pitchFamily="49" charset="0"/>
              </a:rPr>
              <a:t>&amp;#039;t eat. I&amp;#039;m so excited that I can eat again without feeling everything is going to come back up!!!! I hope it </a:t>
            </a:r>
            <a:r>
              <a:rPr lang="en-US" sz="1100" b="0" i="0" dirty="0" err="1">
                <a:effectLst/>
                <a:latin typeface="Courier New" panose="02070309020205020404" pitchFamily="49" charset="0"/>
              </a:rPr>
              <a:t>doesn</a:t>
            </a:r>
            <a:r>
              <a:rPr lang="en-US" sz="1100" b="0" i="0" dirty="0">
                <a:effectLst/>
                <a:latin typeface="Courier New" panose="02070309020205020404" pitchFamily="49" charset="0"/>
              </a:rPr>
              <a:t>&amp;#039;t &amp;</a:t>
            </a:r>
            <a:r>
              <a:rPr lang="en-US" sz="1100" b="0" i="0" dirty="0" err="1">
                <a:effectLst/>
                <a:latin typeface="Courier New" panose="02070309020205020404" pitchFamily="49" charset="0"/>
              </a:rPr>
              <a:t>quot;poop-out&amp;quot</a:t>
            </a:r>
            <a:r>
              <a:rPr lang="en-US" sz="1100" b="0" i="0" dirty="0">
                <a:effectLst/>
                <a:latin typeface="Courier New" panose="02070309020205020404" pitchFamily="49" charset="0"/>
              </a:rPr>
              <a:t>; on me </a:t>
            </a:r>
            <a:r>
              <a:rPr lang="en-US" sz="1100" b="0" i="0" dirty="0" err="1">
                <a:effectLst/>
                <a:latin typeface="Courier New" panose="02070309020205020404" pitchFamily="49" charset="0"/>
              </a:rPr>
              <a:t>bc</a:t>
            </a:r>
            <a:r>
              <a:rPr lang="en-US" sz="1100" b="0" i="0" dirty="0">
                <a:effectLst/>
                <a:latin typeface="Courier New" panose="02070309020205020404" pitchFamily="49" charset="0"/>
              </a:rPr>
              <a:t> It&amp;#039;s been a miracle!!“(Use of Very negative conditions followed by a positive conclusion)</a:t>
            </a:r>
          </a:p>
          <a:p>
            <a:pPr marL="0" indent="0">
              <a:buNone/>
            </a:pPr>
            <a:r>
              <a:rPr lang="en-US" sz="900" b="0" i="0" dirty="0">
                <a:effectLst/>
                <a:latin typeface="Courier New" panose="02070309020205020404" pitchFamily="49" charset="0"/>
              </a:rPr>
              <a:t>The withdrawal symptoms I had were horrendous - it was like coming off narcotics. . Vomiting, shaking, muscle spasms, everything hurt. At one point drifting in and out of consciousness. But if I </a:t>
            </a:r>
            <a:r>
              <a:rPr lang="en-US" sz="900" b="0" i="0" dirty="0" err="1">
                <a:effectLst/>
                <a:latin typeface="Courier New" panose="02070309020205020404" pitchFamily="49" charset="0"/>
              </a:rPr>
              <a:t>hadn</a:t>
            </a:r>
            <a:r>
              <a:rPr lang="en-US" sz="900" b="0" i="0" dirty="0">
                <a:effectLst/>
                <a:latin typeface="Courier New" panose="02070309020205020404" pitchFamily="49" charset="0"/>
              </a:rPr>
              <a:t>&amp;#039;t taken venlafaxine I probably </a:t>
            </a:r>
            <a:r>
              <a:rPr lang="en-US" sz="900" b="0" i="0" dirty="0" err="1">
                <a:effectLst/>
                <a:latin typeface="Courier New" panose="02070309020205020404" pitchFamily="49" charset="0"/>
              </a:rPr>
              <a:t>wouldn</a:t>
            </a:r>
            <a:r>
              <a:rPr lang="en-US" sz="900" b="0" i="0" dirty="0">
                <a:effectLst/>
                <a:latin typeface="Courier New" panose="02070309020205020404" pitchFamily="49" charset="0"/>
              </a:rPr>
              <a:t>&amp;#039;t be here today. I would take it again if I had to. </a:t>
            </a:r>
            <a:r>
              <a:rPr lang="en-US" sz="900" dirty="0">
                <a:latin typeface="Courier New" panose="02070309020205020404" pitchFamily="49" charset="0"/>
              </a:rPr>
              <a:t>(Very negative side-effects followed by a positive conclusion)</a:t>
            </a:r>
          </a:p>
          <a:p>
            <a:pPr marL="0" indent="0">
              <a:buNone/>
            </a:pPr>
            <a:r>
              <a:rPr lang="en-US" sz="1600" dirty="0"/>
              <a:t>Linguistic Patterns(Use of Oxymorons and adverse side effects or conditions followed by a brief positive conclusion )</a:t>
            </a:r>
          </a:p>
          <a:p>
            <a:pPr marL="0" indent="0">
              <a:buNone/>
            </a:pPr>
            <a:endParaRPr lang="en-IN" sz="1600" dirty="0"/>
          </a:p>
        </p:txBody>
      </p:sp>
    </p:spTree>
    <p:extLst>
      <p:ext uri="{BB962C8B-B14F-4D97-AF65-F5344CB8AC3E}">
        <p14:creationId xmlns:p14="http://schemas.microsoft.com/office/powerpoint/2010/main" val="101593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EED918-0FCC-4C50-ABED-83D91029967A}"/>
              </a:ext>
            </a:extLst>
          </p:cNvPr>
          <p:cNvSpPr/>
          <p:nvPr/>
        </p:nvSpPr>
        <p:spPr>
          <a:xfrm>
            <a:off x="718686" y="5091762"/>
            <a:ext cx="7484787" cy="126458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100" b="0" cap="none" spc="0">
                <a:ln w="0"/>
                <a:solidFill>
                  <a:srgbClr val="FFFFFF"/>
                </a:solidFill>
                <a:effectLst>
                  <a:outerShdw blurRad="38100" dist="19050" dir="2700000" algn="tl" rotWithShape="0">
                    <a:schemeClr val="dk1">
                      <a:alpha val="40000"/>
                    </a:schemeClr>
                  </a:outerShdw>
                </a:effectLst>
                <a:latin typeface="+mj-lt"/>
                <a:ea typeface="+mj-ea"/>
                <a:cs typeface="+mj-cs"/>
              </a:rPr>
              <a:t>Thank you for your time . Please feel free to ask questions</a:t>
            </a:r>
          </a:p>
        </p:txBody>
      </p:sp>
      <p:pic>
        <p:nvPicPr>
          <p:cNvPr id="6146" name="Picture 2">
            <a:extLst>
              <a:ext uri="{FF2B5EF4-FFF2-40B4-BE49-F238E27FC236}">
                <a16:creationId xmlns:a16="http://schemas.microsoft.com/office/drawing/2014/main" id="{5C965FAB-4F11-40BB-B279-18EED8AEE844}"/>
              </a:ext>
            </a:extLst>
          </p:cNvPr>
          <p:cNvPicPr>
            <a:picLocks noChangeAspect="1" noChangeArrowheads="1"/>
          </p:cNvPicPr>
          <p:nvPr/>
        </p:nvPicPr>
        <p:blipFill rotWithShape="1">
          <a:blip r:embed="rId2">
            <a:extLst>
              <a:ext uri="{837473B0-CC2E-450A-ABE3-18F120FF3D39}">
                <a1611:picAttrSrcUrl xmlns:a1611="http://schemas.microsoft.com/office/drawing/2016/11/main" r:id="rId3"/>
              </a:ext>
            </a:extLst>
          </a:blip>
          <a:srcRect t="9439" r="-1" b="25623"/>
          <a:stretch/>
        </p:blipFill>
        <p:spPr bwMode="auto">
          <a:xfrm>
            <a:off x="320040" y="320040"/>
            <a:ext cx="11548872" cy="4462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67F929-53D5-495B-8B2D-C54883206FEF}"/>
              </a:ext>
            </a:extLst>
          </p:cNvPr>
          <p:cNvSpPr txBox="1"/>
          <p:nvPr/>
        </p:nvSpPr>
        <p:spPr>
          <a:xfrm>
            <a:off x="9549046" y="4582257"/>
            <a:ext cx="2319866"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pngimg.com/download/38182">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extLst>
      <p:ext uri="{BB962C8B-B14F-4D97-AF65-F5344CB8AC3E}">
        <p14:creationId xmlns:p14="http://schemas.microsoft.com/office/powerpoint/2010/main" val="34719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E867-F39A-0B4B-BC3C-602179224D6B}"/>
              </a:ext>
            </a:extLst>
          </p:cNvPr>
          <p:cNvSpPr>
            <a:spLocks noGrp="1"/>
          </p:cNvSpPr>
          <p:nvPr>
            <p:ph type="title"/>
          </p:nvPr>
        </p:nvSpPr>
        <p:spPr/>
        <p:txBody>
          <a:bodyPr/>
          <a:lstStyle/>
          <a:p>
            <a:r>
              <a:rPr lang="en-US" b="1" dirty="0"/>
              <a:t>Data Description</a:t>
            </a:r>
          </a:p>
        </p:txBody>
      </p:sp>
      <p:sp>
        <p:nvSpPr>
          <p:cNvPr id="3" name="Content Placeholder 2">
            <a:extLst>
              <a:ext uri="{FF2B5EF4-FFF2-40B4-BE49-F238E27FC236}">
                <a16:creationId xmlns:a16="http://schemas.microsoft.com/office/drawing/2014/main" id="{90AE4CC3-B010-D24C-AE5E-881F9C7F9339}"/>
              </a:ext>
            </a:extLst>
          </p:cNvPr>
          <p:cNvSpPr>
            <a:spLocks noGrp="1"/>
          </p:cNvSpPr>
          <p:nvPr>
            <p:ph idx="1"/>
          </p:nvPr>
        </p:nvSpPr>
        <p:spPr/>
        <p:txBody>
          <a:bodyPr>
            <a:normAutofit/>
          </a:bodyPr>
          <a:lstStyle/>
          <a:p>
            <a:pPr algn="just"/>
            <a:r>
              <a:rPr lang="en-US" dirty="0"/>
              <a:t>The entire data set had around 161297 number of samples.</a:t>
            </a:r>
          </a:p>
          <a:p>
            <a:pPr algn="just"/>
            <a:r>
              <a:rPr lang="en-US" dirty="0"/>
              <a:t>Each sample has the following fields:</a:t>
            </a:r>
          </a:p>
          <a:p>
            <a:pPr lvl="1" algn="just"/>
            <a:r>
              <a:rPr lang="en-US" dirty="0"/>
              <a:t>Unique Id </a:t>
            </a:r>
          </a:p>
          <a:p>
            <a:pPr lvl="1" algn="just"/>
            <a:r>
              <a:rPr lang="en-US" dirty="0"/>
              <a:t>Name of the Drug</a:t>
            </a:r>
          </a:p>
          <a:p>
            <a:pPr lvl="1" algn="just"/>
            <a:r>
              <a:rPr lang="en-US" dirty="0"/>
              <a:t>Condition for which drug is used</a:t>
            </a:r>
          </a:p>
          <a:p>
            <a:pPr lvl="1" algn="just"/>
            <a:r>
              <a:rPr lang="en-US" dirty="0"/>
              <a:t>Review by a user for this drug</a:t>
            </a:r>
          </a:p>
          <a:p>
            <a:pPr lvl="1" algn="just"/>
            <a:r>
              <a:rPr lang="en-US" dirty="0"/>
              <a:t>Rating given by the user</a:t>
            </a:r>
          </a:p>
          <a:p>
            <a:pPr lvl="1" algn="just"/>
            <a:r>
              <a:rPr lang="en-US" dirty="0"/>
              <a:t>Date on which drug was reviewed</a:t>
            </a:r>
          </a:p>
          <a:p>
            <a:pPr lvl="1" algn="just"/>
            <a:r>
              <a:rPr lang="en-US" dirty="0"/>
              <a:t>useful Count which represents number of users who found the review useful. </a:t>
            </a:r>
          </a:p>
          <a:p>
            <a:pPr algn="just"/>
            <a:r>
              <a:rPr lang="en-US" dirty="0"/>
              <a:t>885 Unique number of conditions and 3436 unique drugs.</a:t>
            </a:r>
          </a:p>
        </p:txBody>
      </p:sp>
    </p:spTree>
    <p:extLst>
      <p:ext uri="{BB962C8B-B14F-4D97-AF65-F5344CB8AC3E}">
        <p14:creationId xmlns:p14="http://schemas.microsoft.com/office/powerpoint/2010/main" val="366213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73C2-EFDE-7A4C-BCD4-D509B787A956}"/>
              </a:ext>
            </a:extLst>
          </p:cNvPr>
          <p:cNvSpPr>
            <a:spLocks noGrp="1"/>
          </p:cNvSpPr>
          <p:nvPr>
            <p:ph type="title"/>
          </p:nvPr>
        </p:nvSpPr>
        <p:spPr/>
        <p:txBody>
          <a:bodyPr/>
          <a:lstStyle/>
          <a:p>
            <a:r>
              <a:rPr lang="en-US" b="1" dirty="0"/>
              <a:t>Preprocessing</a:t>
            </a:r>
          </a:p>
        </p:txBody>
      </p:sp>
      <p:sp>
        <p:nvSpPr>
          <p:cNvPr id="3" name="Content Placeholder 2">
            <a:extLst>
              <a:ext uri="{FF2B5EF4-FFF2-40B4-BE49-F238E27FC236}">
                <a16:creationId xmlns:a16="http://schemas.microsoft.com/office/drawing/2014/main" id="{4D5E1256-CA5F-FA41-92E0-909CECBC82FE}"/>
              </a:ext>
            </a:extLst>
          </p:cNvPr>
          <p:cNvSpPr>
            <a:spLocks noGrp="1"/>
          </p:cNvSpPr>
          <p:nvPr>
            <p:ph idx="1"/>
          </p:nvPr>
        </p:nvSpPr>
        <p:spPr/>
        <p:txBody>
          <a:bodyPr/>
          <a:lstStyle/>
          <a:p>
            <a:pPr algn="just"/>
            <a:r>
              <a:rPr lang="en-US" dirty="0"/>
              <a:t>Missing values were dropped as they constitute only &lt;1% of the data.</a:t>
            </a:r>
          </a:p>
          <a:p>
            <a:pPr algn="just"/>
            <a:r>
              <a:rPr lang="en-US" dirty="0"/>
              <a:t>Approx. 900  observations were dropped as they had undesired input in the condition attribute.</a:t>
            </a:r>
          </a:p>
          <a:p>
            <a:pPr algn="just"/>
            <a:r>
              <a:rPr lang="en-US" dirty="0"/>
              <a:t>All the reviews are then cleaned using regular expressions.</a:t>
            </a:r>
          </a:p>
          <a:p>
            <a:pPr algn="just"/>
            <a:r>
              <a:rPr lang="en-US" dirty="0"/>
              <a:t>A new feature ‘sentiment’ was created with three categories ‘positive’, ‘neutral’, ‘negative’ based on rating feature.</a:t>
            </a:r>
          </a:p>
          <a:p>
            <a:pPr lvl="1" algn="just"/>
            <a:r>
              <a:rPr lang="en-US" dirty="0"/>
              <a:t>Rating 1-4   -&gt; negative</a:t>
            </a:r>
          </a:p>
          <a:p>
            <a:pPr lvl="1" algn="just"/>
            <a:r>
              <a:rPr lang="en-US" dirty="0"/>
              <a:t>Rating 5-7   -&gt; neutral</a:t>
            </a:r>
          </a:p>
          <a:p>
            <a:pPr lvl="1" algn="just"/>
            <a:r>
              <a:rPr lang="en-US" dirty="0"/>
              <a:t>Rating 8-10 -&gt; positive</a:t>
            </a:r>
          </a:p>
        </p:txBody>
      </p:sp>
    </p:spTree>
    <p:extLst>
      <p:ext uri="{BB962C8B-B14F-4D97-AF65-F5344CB8AC3E}">
        <p14:creationId xmlns:p14="http://schemas.microsoft.com/office/powerpoint/2010/main" val="4075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6247-DB8E-C446-B713-25C1E11953DF}"/>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b="1" dirty="0"/>
              <a:t>Exploratory Analysis</a:t>
            </a:r>
          </a:p>
        </p:txBody>
      </p:sp>
      <p:pic>
        <p:nvPicPr>
          <p:cNvPr id="4" name="Content Placeholder 3" descr="A close up of text on a wooden surface&#10;&#10;Description automatically generated">
            <a:extLst>
              <a:ext uri="{FF2B5EF4-FFF2-40B4-BE49-F238E27FC236}">
                <a16:creationId xmlns:a16="http://schemas.microsoft.com/office/drawing/2014/main" id="{0DD65C27-97AB-8B4F-B601-16DC8A642C67}"/>
              </a:ext>
            </a:extLst>
          </p:cNvPr>
          <p:cNvPicPr>
            <a:picLocks noGrp="1" noChangeAspect="1"/>
          </p:cNvPicPr>
          <p:nvPr>
            <p:ph idx="1"/>
          </p:nvPr>
        </p:nvPicPr>
        <p:blipFill>
          <a:blip r:embed="rId2"/>
          <a:stretch>
            <a:fillRect/>
          </a:stretch>
        </p:blipFill>
        <p:spPr>
          <a:xfrm>
            <a:off x="340243" y="1171369"/>
            <a:ext cx="3526424" cy="2171244"/>
          </a:xfrm>
          <a:prstGeom prst="rect">
            <a:avLst/>
          </a:prstGeom>
        </p:spPr>
      </p:pic>
      <p:pic>
        <p:nvPicPr>
          <p:cNvPr id="7" name="Picture 6">
            <a:extLst>
              <a:ext uri="{FF2B5EF4-FFF2-40B4-BE49-F238E27FC236}">
                <a16:creationId xmlns:a16="http://schemas.microsoft.com/office/drawing/2014/main" id="{C6ACFDC6-F83F-B440-BFE5-1355A0581CFA}"/>
              </a:ext>
            </a:extLst>
          </p:cNvPr>
          <p:cNvPicPr>
            <a:picLocks noChangeAspect="1"/>
          </p:cNvPicPr>
          <p:nvPr/>
        </p:nvPicPr>
        <p:blipFill>
          <a:blip r:embed="rId3"/>
          <a:stretch>
            <a:fillRect/>
          </a:stretch>
        </p:blipFill>
        <p:spPr>
          <a:xfrm>
            <a:off x="4178594" y="1171369"/>
            <a:ext cx="3841825" cy="2171243"/>
          </a:xfrm>
          <a:prstGeom prst="rect">
            <a:avLst/>
          </a:prstGeom>
        </p:spPr>
      </p:pic>
      <p:cxnSp>
        <p:nvCxnSpPr>
          <p:cNvPr id="15" name="Straight Connector 1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57B54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CD2E1D-B099-D443-8703-738C10E0825D}"/>
              </a:ext>
            </a:extLst>
          </p:cNvPr>
          <p:cNvSpPr txBox="1"/>
          <p:nvPr/>
        </p:nvSpPr>
        <p:spPr>
          <a:xfrm>
            <a:off x="340243" y="3646966"/>
            <a:ext cx="3529109" cy="297713"/>
          </a:xfrm>
          <a:prstGeom prst="rect">
            <a:avLst/>
          </a:prstGeom>
          <a:solidFill>
            <a:srgbClr val="000000">
              <a:alpha val="50000"/>
            </a:srgbClr>
          </a:solidFill>
          <a:ln>
            <a:noFill/>
          </a:ln>
        </p:spPr>
        <p:txBody>
          <a:bodyPr wrap="square" rtlCol="0">
            <a:noAutofit/>
          </a:bodyPr>
          <a:lstStyle/>
          <a:p>
            <a:pPr algn="ctr">
              <a:spcAft>
                <a:spcPts val="600"/>
              </a:spcAft>
            </a:pPr>
            <a:r>
              <a:rPr lang="en-US" sz="2000" dirty="0">
                <a:solidFill>
                  <a:srgbClr val="FFFFFF"/>
                </a:solidFill>
              </a:rPr>
              <a:t>Most common condition</a:t>
            </a:r>
          </a:p>
        </p:txBody>
      </p:sp>
      <p:sp>
        <p:nvSpPr>
          <p:cNvPr id="9" name="Rectangle 8">
            <a:extLst>
              <a:ext uri="{FF2B5EF4-FFF2-40B4-BE49-F238E27FC236}">
                <a16:creationId xmlns:a16="http://schemas.microsoft.com/office/drawing/2014/main" id="{78E10115-9AE2-BF4B-B323-36BA0EEA4FA4}"/>
              </a:ext>
            </a:extLst>
          </p:cNvPr>
          <p:cNvSpPr/>
          <p:nvPr/>
        </p:nvSpPr>
        <p:spPr>
          <a:xfrm>
            <a:off x="4178593" y="3646966"/>
            <a:ext cx="3841825" cy="297713"/>
          </a:xfrm>
          <a:prstGeom prst="rect">
            <a:avLst/>
          </a:prstGeom>
          <a:solidFill>
            <a:srgbClr val="000000">
              <a:alpha val="50000"/>
            </a:srgbClr>
          </a:solidFill>
          <a:ln>
            <a:noFill/>
          </a:ln>
        </p:spPr>
        <p:txBody>
          <a:bodyPr wrap="square">
            <a:noAutofit/>
          </a:bodyPr>
          <a:lstStyle/>
          <a:p>
            <a:pPr algn="ctr">
              <a:spcAft>
                <a:spcPts val="600"/>
              </a:spcAft>
            </a:pPr>
            <a:r>
              <a:rPr lang="en-US" sz="2000" dirty="0">
                <a:solidFill>
                  <a:srgbClr val="FFFFFF"/>
                </a:solidFill>
              </a:rPr>
              <a:t>Most popular drug</a:t>
            </a:r>
          </a:p>
        </p:txBody>
      </p:sp>
      <p:pic>
        <p:nvPicPr>
          <p:cNvPr id="73" name="Picture 72" descr="A screenshot of a cell phone&#10;&#10;Description automatically generated">
            <a:extLst>
              <a:ext uri="{FF2B5EF4-FFF2-40B4-BE49-F238E27FC236}">
                <a16:creationId xmlns:a16="http://schemas.microsoft.com/office/drawing/2014/main" id="{C37E0A90-A1FF-5E49-A0E4-3D2B6BE4013A}"/>
              </a:ext>
            </a:extLst>
          </p:cNvPr>
          <p:cNvPicPr>
            <a:picLocks noChangeAspect="1"/>
          </p:cNvPicPr>
          <p:nvPr/>
        </p:nvPicPr>
        <p:blipFill>
          <a:blip r:embed="rId4"/>
          <a:stretch>
            <a:fillRect/>
          </a:stretch>
        </p:blipFill>
        <p:spPr>
          <a:xfrm>
            <a:off x="8325335" y="1171369"/>
            <a:ext cx="3680575" cy="2171244"/>
          </a:xfrm>
          <a:prstGeom prst="rect">
            <a:avLst/>
          </a:prstGeom>
        </p:spPr>
      </p:pic>
      <p:sp>
        <p:nvSpPr>
          <p:cNvPr id="11" name="TextBox 10">
            <a:extLst>
              <a:ext uri="{FF2B5EF4-FFF2-40B4-BE49-F238E27FC236}">
                <a16:creationId xmlns:a16="http://schemas.microsoft.com/office/drawing/2014/main" id="{83F42A62-EC22-0B46-8143-604688EC3F98}"/>
              </a:ext>
            </a:extLst>
          </p:cNvPr>
          <p:cNvSpPr txBox="1"/>
          <p:nvPr/>
        </p:nvSpPr>
        <p:spPr>
          <a:xfrm>
            <a:off x="8325335" y="3646966"/>
            <a:ext cx="3680575" cy="646331"/>
          </a:xfrm>
          <a:prstGeom prst="rect">
            <a:avLst/>
          </a:prstGeom>
          <a:noFill/>
        </p:spPr>
        <p:txBody>
          <a:bodyPr wrap="square" rtlCol="0">
            <a:spAutoFit/>
          </a:bodyPr>
          <a:lstStyle/>
          <a:p>
            <a:pPr algn="ctr"/>
            <a:r>
              <a:rPr lang="en-US" dirty="0"/>
              <a:t>Conditions with most number of drugs in market</a:t>
            </a:r>
          </a:p>
        </p:txBody>
      </p:sp>
    </p:spTree>
    <p:extLst>
      <p:ext uri="{BB962C8B-B14F-4D97-AF65-F5344CB8AC3E}">
        <p14:creationId xmlns:p14="http://schemas.microsoft.com/office/powerpoint/2010/main" val="2998759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11E77494-555E-B14A-998A-F0E72F54DFE6}"/>
              </a:ext>
            </a:extLst>
          </p:cNvPr>
          <p:cNvPicPr>
            <a:picLocks noChangeAspect="1"/>
          </p:cNvPicPr>
          <p:nvPr/>
        </p:nvPicPr>
        <p:blipFill rotWithShape="1">
          <a:blip r:embed="rId2"/>
          <a:srcRect t="788" r="-3" b="-3"/>
          <a:stretch/>
        </p:blipFill>
        <p:spPr>
          <a:xfrm>
            <a:off x="8129874" y="138223"/>
            <a:ext cx="3923990" cy="2038050"/>
          </a:xfrm>
          <a:prstGeom prst="rect">
            <a:avLst/>
          </a:prstGeom>
        </p:spPr>
      </p:pic>
      <p:pic>
        <p:nvPicPr>
          <p:cNvPr id="91" name="Picture 90">
            <a:extLst>
              <a:ext uri="{FF2B5EF4-FFF2-40B4-BE49-F238E27FC236}">
                <a16:creationId xmlns:a16="http://schemas.microsoft.com/office/drawing/2014/main" id="{77F42A1F-9DB3-2D4B-8646-453A88B47255}"/>
              </a:ext>
            </a:extLst>
          </p:cNvPr>
          <p:cNvPicPr>
            <a:picLocks noChangeAspect="1"/>
          </p:cNvPicPr>
          <p:nvPr/>
        </p:nvPicPr>
        <p:blipFill rotWithShape="1">
          <a:blip r:embed="rId3"/>
          <a:srcRect t="197" r="-3" b="588"/>
          <a:stretch/>
        </p:blipFill>
        <p:spPr>
          <a:xfrm>
            <a:off x="8129871" y="2346665"/>
            <a:ext cx="3923992" cy="2176272"/>
          </a:xfrm>
          <a:prstGeom prst="rect">
            <a:avLst/>
          </a:prstGeom>
        </p:spPr>
      </p:pic>
      <p:pic>
        <p:nvPicPr>
          <p:cNvPr id="93" name="Picture 92" descr="A picture containing person&#10;&#10;Description automatically generated">
            <a:extLst>
              <a:ext uri="{FF2B5EF4-FFF2-40B4-BE49-F238E27FC236}">
                <a16:creationId xmlns:a16="http://schemas.microsoft.com/office/drawing/2014/main" id="{10C66077-98A5-4947-AC36-6069D9F721D1}"/>
              </a:ext>
            </a:extLst>
          </p:cNvPr>
          <p:cNvPicPr>
            <a:picLocks noChangeAspect="1"/>
          </p:cNvPicPr>
          <p:nvPr/>
        </p:nvPicPr>
        <p:blipFill rotWithShape="1">
          <a:blip r:embed="rId4"/>
          <a:srcRect r="-3" b="785"/>
          <a:stretch/>
        </p:blipFill>
        <p:spPr>
          <a:xfrm>
            <a:off x="8129871" y="4681728"/>
            <a:ext cx="3923992" cy="2038049"/>
          </a:xfrm>
          <a:prstGeom prst="rect">
            <a:avLst/>
          </a:prstGeom>
        </p:spPr>
      </p:pic>
      <p:pic>
        <p:nvPicPr>
          <p:cNvPr id="95" name="Picture 94" descr="A picture containing device, computer&#10;&#10;Description automatically generated">
            <a:extLst>
              <a:ext uri="{FF2B5EF4-FFF2-40B4-BE49-F238E27FC236}">
                <a16:creationId xmlns:a16="http://schemas.microsoft.com/office/drawing/2014/main" id="{617301DE-BA8C-7347-8726-B7DE5967A484}"/>
              </a:ext>
            </a:extLst>
          </p:cNvPr>
          <p:cNvPicPr>
            <a:picLocks noChangeAspect="1"/>
          </p:cNvPicPr>
          <p:nvPr/>
        </p:nvPicPr>
        <p:blipFill>
          <a:blip r:embed="rId5"/>
          <a:stretch>
            <a:fillRect/>
          </a:stretch>
        </p:blipFill>
        <p:spPr>
          <a:xfrm>
            <a:off x="579967" y="2361397"/>
            <a:ext cx="6964326" cy="4204295"/>
          </a:xfrm>
          <a:prstGeom prst="rect">
            <a:avLst/>
          </a:prstGeom>
        </p:spPr>
      </p:pic>
      <p:sp>
        <p:nvSpPr>
          <p:cNvPr id="96" name="TextBox 95">
            <a:extLst>
              <a:ext uri="{FF2B5EF4-FFF2-40B4-BE49-F238E27FC236}">
                <a16:creationId xmlns:a16="http://schemas.microsoft.com/office/drawing/2014/main" id="{1A96E632-090C-404F-99CE-8B3A2DD88674}"/>
              </a:ext>
            </a:extLst>
          </p:cNvPr>
          <p:cNvSpPr txBox="1"/>
          <p:nvPr/>
        </p:nvSpPr>
        <p:spPr>
          <a:xfrm>
            <a:off x="1313855" y="772527"/>
            <a:ext cx="5496543" cy="769441"/>
          </a:xfrm>
          <a:prstGeom prst="rect">
            <a:avLst/>
          </a:prstGeom>
          <a:noFill/>
        </p:spPr>
        <p:txBody>
          <a:bodyPr wrap="square" rtlCol="0">
            <a:spAutoFit/>
          </a:bodyPr>
          <a:lstStyle/>
          <a:p>
            <a:r>
              <a:rPr lang="en-US" sz="4400" dirty="0"/>
              <a:t>Sentiment Exploration</a:t>
            </a:r>
          </a:p>
        </p:txBody>
      </p:sp>
    </p:spTree>
    <p:extLst>
      <p:ext uri="{BB962C8B-B14F-4D97-AF65-F5344CB8AC3E}">
        <p14:creationId xmlns:p14="http://schemas.microsoft.com/office/powerpoint/2010/main" val="641948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AAC6-527D-1440-B396-D2F285D0A26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Drug Rating over Years</a:t>
            </a:r>
          </a:p>
        </p:txBody>
      </p:sp>
      <p:pic>
        <p:nvPicPr>
          <p:cNvPr id="4" name="Content Placeholder 3" descr="A close up of a map&#10;&#10;Description automatically generated">
            <a:extLst>
              <a:ext uri="{FF2B5EF4-FFF2-40B4-BE49-F238E27FC236}">
                <a16:creationId xmlns:a16="http://schemas.microsoft.com/office/drawing/2014/main" id="{52E4491D-E4DC-CF40-88ED-60620B7109F0}"/>
              </a:ext>
            </a:extLst>
          </p:cNvPr>
          <p:cNvPicPr>
            <a:picLocks noGrp="1" noChangeAspect="1"/>
          </p:cNvPicPr>
          <p:nvPr>
            <p:ph idx="1"/>
          </p:nvPr>
        </p:nvPicPr>
        <p:blipFill rotWithShape="1">
          <a:blip r:embed="rId2"/>
          <a:srcRect l="2508" r="14041" b="-1"/>
          <a:stretch/>
        </p:blipFill>
        <p:spPr>
          <a:xfrm>
            <a:off x="828675" y="1825626"/>
            <a:ext cx="10525125" cy="4351338"/>
          </a:xfrm>
          <a:prstGeom prst="rect">
            <a:avLst/>
          </a:prstGeom>
        </p:spPr>
      </p:pic>
    </p:spTree>
    <p:extLst>
      <p:ext uri="{BB962C8B-B14F-4D97-AF65-F5344CB8AC3E}">
        <p14:creationId xmlns:p14="http://schemas.microsoft.com/office/powerpoint/2010/main" val="237466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8A75-6626-6C4B-803D-27EF23203CE1}"/>
              </a:ext>
            </a:extLst>
          </p:cNvPr>
          <p:cNvSpPr>
            <a:spLocks noGrp="1"/>
          </p:cNvSpPr>
          <p:nvPr>
            <p:ph type="title"/>
          </p:nvPr>
        </p:nvSpPr>
        <p:spPr/>
        <p:txBody>
          <a:bodyPr/>
          <a:lstStyle/>
          <a:p>
            <a:r>
              <a:rPr lang="en-US" b="1" dirty="0"/>
              <a:t>Task 1 : Predicting the condition</a:t>
            </a:r>
          </a:p>
        </p:txBody>
      </p:sp>
      <p:sp>
        <p:nvSpPr>
          <p:cNvPr id="3" name="Content Placeholder 2">
            <a:extLst>
              <a:ext uri="{FF2B5EF4-FFF2-40B4-BE49-F238E27FC236}">
                <a16:creationId xmlns:a16="http://schemas.microsoft.com/office/drawing/2014/main" id="{83297F6F-A95B-5F4F-95D4-015CF1F18B17}"/>
              </a:ext>
            </a:extLst>
          </p:cNvPr>
          <p:cNvSpPr>
            <a:spLocks noGrp="1"/>
          </p:cNvSpPr>
          <p:nvPr>
            <p:ph idx="1"/>
          </p:nvPr>
        </p:nvSpPr>
        <p:spPr/>
        <p:txBody>
          <a:bodyPr>
            <a:normAutofit lnSpcReduction="10000"/>
          </a:bodyPr>
          <a:lstStyle/>
          <a:p>
            <a:r>
              <a:rPr lang="en-US" dirty="0"/>
              <a:t>For this task, we filtered the data and extracted top 10 conditions along with the reviews.</a:t>
            </a:r>
          </a:p>
          <a:p>
            <a:r>
              <a:rPr lang="en-US" dirty="0"/>
              <a:t>Categories : 'ADHD’, 'Acne’, 'Anxiety’, 'Bipolar Disorder’, 'Birth Control’, 'Depression’, 'Insomnia’, 'Obesity’, 'Pain’, 'Weight Loss'</a:t>
            </a:r>
          </a:p>
          <a:p>
            <a:r>
              <a:rPr lang="en-US" dirty="0"/>
              <a:t>Stemmed the reviews without resulting any loss in information.</a:t>
            </a:r>
          </a:p>
          <a:p>
            <a:r>
              <a:rPr lang="en-US" dirty="0"/>
              <a:t>Both Hold-out test and cross validation were performed. We used 70%  of the data for training and 30% for testing.</a:t>
            </a:r>
          </a:p>
          <a:p>
            <a:r>
              <a:rPr lang="en-US" dirty="0"/>
              <a:t>The target variable ’condition’ was little imbalanced as one category constituted for 30% of the variable whereas the others were 3-9% each.</a:t>
            </a:r>
          </a:p>
          <a:p>
            <a:endParaRPr lang="en-US" dirty="0"/>
          </a:p>
        </p:txBody>
      </p:sp>
    </p:spTree>
    <p:extLst>
      <p:ext uri="{BB962C8B-B14F-4D97-AF65-F5344CB8AC3E}">
        <p14:creationId xmlns:p14="http://schemas.microsoft.com/office/powerpoint/2010/main" val="225844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2C0-6A08-CF4A-B644-C3FA99424D5D}"/>
              </a:ext>
            </a:extLst>
          </p:cNvPr>
          <p:cNvSpPr>
            <a:spLocks noGrp="1"/>
          </p:cNvSpPr>
          <p:nvPr>
            <p:ph type="title"/>
          </p:nvPr>
        </p:nvSpPr>
        <p:spPr/>
        <p:txBody>
          <a:bodyPr/>
          <a:lstStyle/>
          <a:p>
            <a:r>
              <a:rPr lang="en-US" b="1" dirty="0"/>
              <a:t>Modeling</a:t>
            </a:r>
          </a:p>
        </p:txBody>
      </p:sp>
      <p:sp>
        <p:nvSpPr>
          <p:cNvPr id="3" name="Content Placeholder 2">
            <a:extLst>
              <a:ext uri="{FF2B5EF4-FFF2-40B4-BE49-F238E27FC236}">
                <a16:creationId xmlns:a16="http://schemas.microsoft.com/office/drawing/2014/main" id="{CD5685B9-5E7F-5B48-8128-B82A7144E047}"/>
              </a:ext>
            </a:extLst>
          </p:cNvPr>
          <p:cNvSpPr>
            <a:spLocks noGrp="1"/>
          </p:cNvSpPr>
          <p:nvPr>
            <p:ph idx="1"/>
          </p:nvPr>
        </p:nvSpPr>
        <p:spPr/>
        <p:txBody>
          <a:bodyPr/>
          <a:lstStyle/>
          <a:p>
            <a:pPr algn="just"/>
            <a:r>
              <a:rPr lang="en-US" dirty="0"/>
              <a:t>The algorithms used were Naïve Bayes (Multinomial and Bernoulli) and Linear Support Vector Machine.</a:t>
            </a:r>
          </a:p>
          <a:p>
            <a:pPr algn="just"/>
            <a:r>
              <a:rPr lang="en-US" dirty="0"/>
              <a:t>Used Count Vectorizer with stop words removed, n-grams, [a-z]+ token pattern.</a:t>
            </a:r>
          </a:p>
          <a:p>
            <a:pPr algn="just"/>
            <a:r>
              <a:rPr lang="en-US" dirty="0"/>
              <a:t>10-fold cross validation was implemented to compare the performances against hold-out method.</a:t>
            </a:r>
          </a:p>
          <a:p>
            <a:endParaRPr lang="en-US" dirty="0"/>
          </a:p>
          <a:p>
            <a:endParaRPr lang="en-US" dirty="0"/>
          </a:p>
          <a:p>
            <a:endParaRPr lang="en-US" dirty="0"/>
          </a:p>
        </p:txBody>
      </p:sp>
    </p:spTree>
    <p:extLst>
      <p:ext uri="{BB962C8B-B14F-4D97-AF65-F5344CB8AC3E}">
        <p14:creationId xmlns:p14="http://schemas.microsoft.com/office/powerpoint/2010/main" val="278048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3751-0967-1C47-AB7E-6183B917619B}"/>
              </a:ext>
            </a:extLst>
          </p:cNvPr>
          <p:cNvSpPr>
            <a:spLocks noGrp="1"/>
          </p:cNvSpPr>
          <p:nvPr>
            <p:ph type="title"/>
          </p:nvPr>
        </p:nvSpPr>
        <p:spPr>
          <a:xfrm>
            <a:off x="653017" y="365379"/>
            <a:ext cx="10515600" cy="1325563"/>
          </a:xfrm>
        </p:spPr>
        <p:txBody>
          <a:bodyPr/>
          <a:lstStyle/>
          <a:p>
            <a:r>
              <a:rPr lang="en-US" b="1" dirty="0"/>
              <a:t>Performance of the best models</a:t>
            </a:r>
          </a:p>
        </p:txBody>
      </p:sp>
      <p:graphicFrame>
        <p:nvGraphicFramePr>
          <p:cNvPr id="7" name="Table 7">
            <a:extLst>
              <a:ext uri="{FF2B5EF4-FFF2-40B4-BE49-F238E27FC236}">
                <a16:creationId xmlns:a16="http://schemas.microsoft.com/office/drawing/2014/main" id="{B7C7768D-34F2-0040-9B3F-C66EE3652926}"/>
              </a:ext>
            </a:extLst>
          </p:cNvPr>
          <p:cNvGraphicFramePr>
            <a:graphicFrameLocks noGrp="1"/>
          </p:cNvGraphicFramePr>
          <p:nvPr>
            <p:ph idx="1"/>
            <p:extLst>
              <p:ext uri="{D42A27DB-BD31-4B8C-83A1-F6EECF244321}">
                <p14:modId xmlns:p14="http://schemas.microsoft.com/office/powerpoint/2010/main" val="755401571"/>
              </p:ext>
            </p:extLst>
          </p:nvPr>
        </p:nvGraphicFramePr>
        <p:xfrm>
          <a:off x="653017" y="2007137"/>
          <a:ext cx="10885966" cy="3048983"/>
        </p:xfrm>
        <a:graphic>
          <a:graphicData uri="http://schemas.openxmlformats.org/drawingml/2006/table">
            <a:tbl>
              <a:tblPr firstRow="1" bandRow="1">
                <a:tableStyleId>{5C22544A-7EE6-4342-B048-85BDC9FD1C3A}</a:tableStyleId>
              </a:tblPr>
              <a:tblGrid>
                <a:gridCol w="1912198">
                  <a:extLst>
                    <a:ext uri="{9D8B030D-6E8A-4147-A177-3AD203B41FA5}">
                      <a16:colId xmlns:a16="http://schemas.microsoft.com/office/drawing/2014/main" val="4276128183"/>
                    </a:ext>
                  </a:extLst>
                </a:gridCol>
                <a:gridCol w="1043652">
                  <a:extLst>
                    <a:ext uri="{9D8B030D-6E8A-4147-A177-3AD203B41FA5}">
                      <a16:colId xmlns:a16="http://schemas.microsoft.com/office/drawing/2014/main" val="3482030461"/>
                    </a:ext>
                  </a:extLst>
                </a:gridCol>
                <a:gridCol w="1233376">
                  <a:extLst>
                    <a:ext uri="{9D8B030D-6E8A-4147-A177-3AD203B41FA5}">
                      <a16:colId xmlns:a16="http://schemas.microsoft.com/office/drawing/2014/main" val="2484057654"/>
                    </a:ext>
                  </a:extLst>
                </a:gridCol>
                <a:gridCol w="1265275">
                  <a:extLst>
                    <a:ext uri="{9D8B030D-6E8A-4147-A177-3AD203B41FA5}">
                      <a16:colId xmlns:a16="http://schemas.microsoft.com/office/drawing/2014/main" val="2719436169"/>
                    </a:ext>
                  </a:extLst>
                </a:gridCol>
                <a:gridCol w="1233377">
                  <a:extLst>
                    <a:ext uri="{9D8B030D-6E8A-4147-A177-3AD203B41FA5}">
                      <a16:colId xmlns:a16="http://schemas.microsoft.com/office/drawing/2014/main" val="4251285431"/>
                    </a:ext>
                  </a:extLst>
                </a:gridCol>
                <a:gridCol w="1796902">
                  <a:extLst>
                    <a:ext uri="{9D8B030D-6E8A-4147-A177-3AD203B41FA5}">
                      <a16:colId xmlns:a16="http://schemas.microsoft.com/office/drawing/2014/main" val="2972740451"/>
                    </a:ext>
                  </a:extLst>
                </a:gridCol>
                <a:gridCol w="2401186">
                  <a:extLst>
                    <a:ext uri="{9D8B030D-6E8A-4147-A177-3AD203B41FA5}">
                      <a16:colId xmlns:a16="http://schemas.microsoft.com/office/drawing/2014/main" val="835711895"/>
                    </a:ext>
                  </a:extLst>
                </a:gridCol>
              </a:tblGrid>
              <a:tr h="641129">
                <a:tc>
                  <a:txBody>
                    <a:bodyPr/>
                    <a:lstStyle/>
                    <a:p>
                      <a:pPr algn="ctr"/>
                      <a:endParaRPr lang="en-US" dirty="0"/>
                    </a:p>
                  </a:txBody>
                  <a:tcPr/>
                </a:tc>
                <a:tc>
                  <a:txBody>
                    <a:bodyPr/>
                    <a:lstStyle/>
                    <a:p>
                      <a:pPr algn="ctr"/>
                      <a:endParaRPr lang="en-US" dirty="0"/>
                    </a:p>
                    <a:p>
                      <a:pPr algn="ctr"/>
                      <a:r>
                        <a:rPr lang="en-US" dirty="0"/>
                        <a:t>Recall</a:t>
                      </a:r>
                    </a:p>
                  </a:txBody>
                  <a:tcPr/>
                </a:tc>
                <a:tc>
                  <a:txBody>
                    <a:bodyPr/>
                    <a:lstStyle/>
                    <a:p>
                      <a:pPr algn="ctr"/>
                      <a:endParaRPr lang="en-US" dirty="0"/>
                    </a:p>
                    <a:p>
                      <a:pPr algn="ctr"/>
                      <a:r>
                        <a:rPr lang="en-US" dirty="0"/>
                        <a:t>Precision</a:t>
                      </a:r>
                    </a:p>
                  </a:txBody>
                  <a:tcPr/>
                </a:tc>
                <a:tc>
                  <a:txBody>
                    <a:bodyPr/>
                    <a:lstStyle/>
                    <a:p>
                      <a:pPr algn="ctr"/>
                      <a:endParaRPr lang="en-US" dirty="0"/>
                    </a:p>
                    <a:p>
                      <a:pPr algn="ctr"/>
                      <a:r>
                        <a:rPr lang="en-US" dirty="0"/>
                        <a:t>F1 score</a:t>
                      </a:r>
                    </a:p>
                  </a:txBody>
                  <a:tcPr/>
                </a:tc>
                <a:tc>
                  <a:txBody>
                    <a:bodyPr/>
                    <a:lstStyle/>
                    <a:p>
                      <a:pPr algn="ctr"/>
                      <a:r>
                        <a:rPr lang="en-US" dirty="0"/>
                        <a:t>Hold-out score</a:t>
                      </a:r>
                    </a:p>
                  </a:txBody>
                  <a:tcPr/>
                </a:tc>
                <a:tc>
                  <a:txBody>
                    <a:bodyPr/>
                    <a:lstStyle/>
                    <a:p>
                      <a:pPr algn="ctr"/>
                      <a:r>
                        <a:rPr lang="en-US" dirty="0"/>
                        <a:t>10-fold cross validation score</a:t>
                      </a:r>
                    </a:p>
                  </a:txBody>
                  <a:tcPr/>
                </a:tc>
                <a:tc>
                  <a:txBody>
                    <a:bodyPr/>
                    <a:lstStyle/>
                    <a:p>
                      <a:pPr algn="ctr"/>
                      <a:endParaRPr lang="en-US" dirty="0"/>
                    </a:p>
                    <a:p>
                      <a:pPr algn="ctr"/>
                      <a:r>
                        <a:rPr lang="en-US" dirty="0"/>
                        <a:t>Best Parameters</a:t>
                      </a:r>
                    </a:p>
                  </a:txBody>
                  <a:tcPr/>
                </a:tc>
                <a:extLst>
                  <a:ext uri="{0D108BD9-81ED-4DB2-BD59-A6C34878D82A}">
                    <a16:rowId xmlns:a16="http://schemas.microsoft.com/office/drawing/2014/main" val="3560211318"/>
                  </a:ext>
                </a:extLst>
              </a:tr>
              <a:tr h="802618">
                <a:tc>
                  <a:txBody>
                    <a:bodyPr/>
                    <a:lstStyle/>
                    <a:p>
                      <a:pPr algn="ctr"/>
                      <a:r>
                        <a:rPr lang="en-US" dirty="0"/>
                        <a:t>Multinomial Naïve Bayes</a:t>
                      </a:r>
                    </a:p>
                  </a:txBody>
                  <a:tcPr/>
                </a:tc>
                <a:tc>
                  <a:txBody>
                    <a:bodyPr/>
                    <a:lstStyle/>
                    <a:p>
                      <a:pPr algn="ctr"/>
                      <a:r>
                        <a:rPr lang="en-US" dirty="0"/>
                        <a:t>79.84</a:t>
                      </a:r>
                    </a:p>
                  </a:txBody>
                  <a:tcPr/>
                </a:tc>
                <a:tc>
                  <a:txBody>
                    <a:bodyPr/>
                    <a:lstStyle/>
                    <a:p>
                      <a:pPr algn="ctr"/>
                      <a:r>
                        <a:rPr lang="en-US" dirty="0"/>
                        <a:t>78.22</a:t>
                      </a:r>
                    </a:p>
                  </a:txBody>
                  <a:tcPr/>
                </a:tc>
                <a:tc>
                  <a:txBody>
                    <a:bodyPr/>
                    <a:lstStyle/>
                    <a:p>
                      <a:pPr algn="ctr"/>
                      <a:r>
                        <a:rPr lang="en-US" dirty="0"/>
                        <a:t>78.94</a:t>
                      </a:r>
                    </a:p>
                  </a:txBody>
                  <a:tcPr/>
                </a:tc>
                <a:tc>
                  <a:txBody>
                    <a:bodyPr/>
                    <a:lstStyle/>
                    <a:p>
                      <a:pPr algn="ctr"/>
                      <a:r>
                        <a:rPr lang="en-US" dirty="0"/>
                        <a:t>84.30</a:t>
                      </a:r>
                    </a:p>
                  </a:txBody>
                  <a:tcPr/>
                </a:tc>
                <a:tc>
                  <a:txBody>
                    <a:bodyPr/>
                    <a:lstStyle/>
                    <a:p>
                      <a:pPr algn="ctr"/>
                      <a:r>
                        <a:rPr lang="en-US" dirty="0"/>
                        <a:t>84.25</a:t>
                      </a:r>
                    </a:p>
                  </a:txBody>
                  <a:tcPr/>
                </a:tc>
                <a:tc>
                  <a:txBody>
                    <a:bodyPr/>
                    <a:lstStyle/>
                    <a:p>
                      <a:pPr algn="ctr"/>
                      <a:r>
                        <a:rPr lang="en-US" dirty="0"/>
                        <a:t>min_df=5, </a:t>
                      </a:r>
                      <a:r>
                        <a:rPr lang="en-US" dirty="0" err="1"/>
                        <a:t>ngram_range</a:t>
                      </a:r>
                      <a:r>
                        <a:rPr lang="en-US" dirty="0"/>
                        <a:t>=(1,1)</a:t>
                      </a:r>
                    </a:p>
                  </a:txBody>
                  <a:tcPr/>
                </a:tc>
                <a:extLst>
                  <a:ext uri="{0D108BD9-81ED-4DB2-BD59-A6C34878D82A}">
                    <a16:rowId xmlns:a16="http://schemas.microsoft.com/office/drawing/2014/main" val="994814573"/>
                  </a:ext>
                </a:extLst>
              </a:tr>
              <a:tr h="802618">
                <a:tc>
                  <a:txBody>
                    <a:bodyPr/>
                    <a:lstStyle/>
                    <a:p>
                      <a:pPr algn="ctr"/>
                      <a:r>
                        <a:rPr lang="en-US" dirty="0"/>
                        <a:t>Bernoulli Naïve Bayes</a:t>
                      </a:r>
                    </a:p>
                  </a:txBody>
                  <a:tcPr/>
                </a:tc>
                <a:tc>
                  <a:txBody>
                    <a:bodyPr/>
                    <a:lstStyle/>
                    <a:p>
                      <a:pPr algn="ctr"/>
                      <a:r>
                        <a:rPr lang="en-US" dirty="0"/>
                        <a:t>78.05</a:t>
                      </a:r>
                    </a:p>
                  </a:txBody>
                  <a:tcPr/>
                </a:tc>
                <a:tc>
                  <a:txBody>
                    <a:bodyPr/>
                    <a:lstStyle/>
                    <a:p>
                      <a:pPr algn="ctr"/>
                      <a:r>
                        <a:rPr lang="en-US" dirty="0"/>
                        <a:t>76.15</a:t>
                      </a:r>
                    </a:p>
                  </a:txBody>
                  <a:tcPr/>
                </a:tc>
                <a:tc>
                  <a:txBody>
                    <a:bodyPr/>
                    <a:lstStyle/>
                    <a:p>
                      <a:pPr algn="ctr"/>
                      <a:r>
                        <a:rPr lang="en-US" dirty="0"/>
                        <a:t>76.63</a:t>
                      </a:r>
                    </a:p>
                  </a:txBody>
                  <a:tcPr/>
                </a:tc>
                <a:tc>
                  <a:txBody>
                    <a:bodyPr/>
                    <a:lstStyle/>
                    <a:p>
                      <a:pPr algn="ctr"/>
                      <a:r>
                        <a:rPr lang="en-US" dirty="0"/>
                        <a:t>82.45</a:t>
                      </a:r>
                    </a:p>
                  </a:txBody>
                  <a:tcPr/>
                </a:tc>
                <a:tc>
                  <a:txBody>
                    <a:bodyPr/>
                    <a:lstStyle/>
                    <a:p>
                      <a:pPr algn="ctr"/>
                      <a:r>
                        <a:rPr lang="en-US" dirty="0"/>
                        <a:t>79.93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min_df</a:t>
                      </a:r>
                      <a:r>
                        <a:rPr lang="en-US" dirty="0"/>
                        <a:t>=5, </a:t>
                      </a:r>
                      <a:r>
                        <a:rPr lang="en-US" dirty="0" err="1"/>
                        <a:t>ngram_range</a:t>
                      </a:r>
                      <a:r>
                        <a:rPr lang="en-US" dirty="0"/>
                        <a:t>=(1,1)</a:t>
                      </a:r>
                    </a:p>
                  </a:txBody>
                  <a:tcPr/>
                </a:tc>
                <a:extLst>
                  <a:ext uri="{0D108BD9-81ED-4DB2-BD59-A6C34878D82A}">
                    <a16:rowId xmlns:a16="http://schemas.microsoft.com/office/drawing/2014/main" val="1970295775"/>
                  </a:ext>
                </a:extLst>
              </a:tr>
              <a:tr h="802618">
                <a:tc>
                  <a:txBody>
                    <a:bodyPr/>
                    <a:lstStyle/>
                    <a:p>
                      <a:pPr algn="ctr"/>
                      <a:r>
                        <a:rPr lang="en-US" dirty="0"/>
                        <a:t>Support Vector Machine</a:t>
                      </a:r>
                    </a:p>
                  </a:txBody>
                  <a:tcPr/>
                </a:tc>
                <a:tc>
                  <a:txBody>
                    <a:bodyPr/>
                    <a:lstStyle/>
                    <a:p>
                      <a:pPr algn="ctr"/>
                      <a:r>
                        <a:rPr lang="en-US" dirty="0"/>
                        <a:t>75.60</a:t>
                      </a:r>
                    </a:p>
                  </a:txBody>
                  <a:tcPr/>
                </a:tc>
                <a:tc>
                  <a:txBody>
                    <a:bodyPr/>
                    <a:lstStyle/>
                    <a:p>
                      <a:pPr algn="ctr"/>
                      <a:r>
                        <a:rPr lang="en-US" dirty="0"/>
                        <a:t>74.53</a:t>
                      </a:r>
                    </a:p>
                  </a:txBody>
                  <a:tcPr/>
                </a:tc>
                <a:tc>
                  <a:txBody>
                    <a:bodyPr/>
                    <a:lstStyle/>
                    <a:p>
                      <a:pPr algn="ctr"/>
                      <a:r>
                        <a:rPr lang="en-US" dirty="0"/>
                        <a:t>75.0</a:t>
                      </a:r>
                    </a:p>
                  </a:txBody>
                  <a:tcPr/>
                </a:tc>
                <a:tc>
                  <a:txBody>
                    <a:bodyPr/>
                    <a:lstStyle/>
                    <a:p>
                      <a:pPr algn="ctr"/>
                      <a:r>
                        <a:rPr lang="en-US" dirty="0"/>
                        <a:t>81.59</a:t>
                      </a:r>
                    </a:p>
                  </a:txBody>
                  <a:tcPr/>
                </a:tc>
                <a:tc>
                  <a:txBody>
                    <a:bodyPr/>
                    <a:lstStyle/>
                    <a:p>
                      <a:pPr algn="ctr"/>
                      <a:r>
                        <a:rPr lang="en-US" dirty="0"/>
                        <a:t>81.76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min_df</a:t>
                      </a:r>
                      <a:r>
                        <a:rPr lang="en-US" dirty="0"/>
                        <a:t>=5, </a:t>
                      </a:r>
                      <a:r>
                        <a:rPr lang="en-US" dirty="0" err="1"/>
                        <a:t>ngram_range</a:t>
                      </a:r>
                      <a:r>
                        <a:rPr lang="en-US" dirty="0"/>
                        <a:t>=(1,2)</a:t>
                      </a:r>
                    </a:p>
                  </a:txBody>
                  <a:tcPr/>
                </a:tc>
                <a:extLst>
                  <a:ext uri="{0D108BD9-81ED-4DB2-BD59-A6C34878D82A}">
                    <a16:rowId xmlns:a16="http://schemas.microsoft.com/office/drawing/2014/main" val="620596145"/>
                  </a:ext>
                </a:extLst>
              </a:tr>
            </a:tbl>
          </a:graphicData>
        </a:graphic>
      </p:graphicFrame>
    </p:spTree>
    <p:extLst>
      <p:ext uri="{BB962C8B-B14F-4D97-AF65-F5344CB8AC3E}">
        <p14:creationId xmlns:p14="http://schemas.microsoft.com/office/powerpoint/2010/main" val="2158344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1022</Words>
  <Application>Microsoft Macintosh PowerPoint</Application>
  <PresentationFormat>Widescreen</PresentationFormat>
  <Paragraphs>121</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medium-content-serif-font</vt:lpstr>
      <vt:lpstr>Office Theme</vt:lpstr>
      <vt:lpstr>IST 736 TEXT MINING DRUG REVIEWS ANALYSIS</vt:lpstr>
      <vt:lpstr>Data Description</vt:lpstr>
      <vt:lpstr>Preprocessing</vt:lpstr>
      <vt:lpstr>Exploratory Analysis</vt:lpstr>
      <vt:lpstr>PowerPoint Presentation</vt:lpstr>
      <vt:lpstr>Drug Rating over Years</vt:lpstr>
      <vt:lpstr>Task 1 : Predicting the condition</vt:lpstr>
      <vt:lpstr>Modeling</vt:lpstr>
      <vt:lpstr>Performance of the best models</vt:lpstr>
      <vt:lpstr>Most Important features Along with Precision, Recall, F1 score we can also look at important features learnt by the model which helps in improving model performance.</vt:lpstr>
      <vt:lpstr>Task 2: Sentiment Analysis </vt:lpstr>
      <vt:lpstr>Sentiment Analysis </vt:lpstr>
      <vt:lpstr> Best Performing Model Parameters: (Trigrams , TF-IDF-Vectorizer , Slack Variable(C=5))  </vt:lpstr>
      <vt:lpstr>Most  &amp;  Least Important Features </vt:lpstr>
      <vt:lpstr>Error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736 TEXT MINING DRUG REVIEWS ANALYSIS</dc:title>
  <dc:creator>Yeswanth Reddy Velapalem</dc:creator>
  <cp:lastModifiedBy>Yeswanth Reddy Velapalem</cp:lastModifiedBy>
  <cp:revision>5</cp:revision>
  <dcterms:created xsi:type="dcterms:W3CDTF">2020-08-06T17:14:01Z</dcterms:created>
  <dcterms:modified xsi:type="dcterms:W3CDTF">2020-08-06T17:28:09Z</dcterms:modified>
</cp:coreProperties>
</file>